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04" r:id="rId2"/>
    <p:sldId id="297" r:id="rId3"/>
    <p:sldId id="288" r:id="rId4"/>
    <p:sldId id="309" r:id="rId5"/>
    <p:sldId id="307" r:id="rId6"/>
    <p:sldId id="257" r:id="rId7"/>
    <p:sldId id="278" r:id="rId8"/>
    <p:sldId id="320" r:id="rId9"/>
    <p:sldId id="321" r:id="rId10"/>
    <p:sldId id="323" r:id="rId11"/>
    <p:sldId id="322" r:id="rId12"/>
    <p:sldId id="311" r:id="rId13"/>
    <p:sldId id="319" r:id="rId14"/>
    <p:sldId id="275" r:id="rId15"/>
    <p:sldId id="282" r:id="rId16"/>
    <p:sldId id="302" r:id="rId17"/>
    <p:sldId id="289" r:id="rId18"/>
    <p:sldId id="303" r:id="rId19"/>
    <p:sldId id="293" r:id="rId20"/>
    <p:sldId id="312" r:id="rId21"/>
    <p:sldId id="318" r:id="rId22"/>
    <p:sldId id="2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02" autoAdjust="0"/>
    <p:restoredTop sz="94687"/>
  </p:normalViewPr>
  <p:slideViewPr>
    <p:cSldViewPr snapToGrid="0" snapToObjects="1">
      <p:cViewPr varScale="1">
        <p:scale>
          <a:sx n="114" d="100"/>
          <a:sy n="114" d="100"/>
        </p:scale>
        <p:origin x="25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A2E21C-3B17-AB4C-BE6E-C52C17B6FD93}" type="datetimeFigureOut">
              <a:rPr lang="en-US" smtClean="0"/>
              <a:t>6/24/2020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65DE12-C990-294A-A1FA-57E7183F0BE8}" type="slidenum">
              <a:rPr lang="en-US" smtClean="0"/>
              <a:t>‹#›</a:t>
            </a:fld>
            <a:endParaRPr lang="en-US"/>
          </a:p>
        </p:txBody>
      </p:sp>
    </p:spTree>
    <p:extLst>
      <p:ext uri="{BB962C8B-B14F-4D97-AF65-F5344CB8AC3E}">
        <p14:creationId xmlns:p14="http://schemas.microsoft.com/office/powerpoint/2010/main" val="2579702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903335C-3F8A-4EE8-A32E-14E8ECD69E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C05E38CD-3C64-43FF-A02E-8E06277417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100" name="Slide Number Placeholder 3">
            <a:extLst>
              <a:ext uri="{FF2B5EF4-FFF2-40B4-BE49-F238E27FC236}">
                <a16:creationId xmlns:a16="http://schemas.microsoft.com/office/drawing/2014/main" id="{815A8BC6-A0F3-472D-8A50-E19B94ADC3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82460C6-9678-4D4E-9B57-F4158F8368C4}" type="slidenum">
              <a:rPr lang="en-US" altLang="en-US"/>
              <a:pPr fontAlgn="base">
                <a:spcBef>
                  <a:spcPct val="0"/>
                </a:spcBef>
                <a:spcAft>
                  <a:spcPct val="0"/>
                </a:spcAft>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EBD45CE7-6333-4067-B4BF-D3B5220D31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635E7C8F-DDF6-481E-B0B7-6FCF85D3BB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a:extLst>
              <a:ext uri="{FF2B5EF4-FFF2-40B4-BE49-F238E27FC236}">
                <a16:creationId xmlns:a16="http://schemas.microsoft.com/office/drawing/2014/main" id="{97A53740-379B-44FA-87C5-DAA2BA6BC5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4A3B18-56E1-41F0-BB5C-022C82C41348}" type="slidenum">
              <a:rPr lang="en-US" altLang="en-US"/>
              <a:pPr fontAlgn="base">
                <a:spcBef>
                  <a:spcPct val="0"/>
                </a:spcBef>
                <a:spcAft>
                  <a:spcPct val="0"/>
                </a:spcAft>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6E4612A9-9E8C-4471-9FCE-0D16256F94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10A57F6B-A9AD-4F7F-BE37-3DF2DE721E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6388" name="Slide Number Placeholder 3">
            <a:extLst>
              <a:ext uri="{FF2B5EF4-FFF2-40B4-BE49-F238E27FC236}">
                <a16:creationId xmlns:a16="http://schemas.microsoft.com/office/drawing/2014/main" id="{19F36DC1-636E-47A4-8F39-C39FDBDC5A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FDB03D6-79AD-4A03-AFB0-FFAB75D84BE9}" type="slidenum">
              <a:rPr lang="en-US" altLang="en-US"/>
              <a:pPr fontAlgn="base">
                <a:spcBef>
                  <a:spcPct val="0"/>
                </a:spcBef>
                <a:spcAft>
                  <a:spcPct val="0"/>
                </a:spcAft>
              </a:pPr>
              <a:t>4</a:t>
            </a:fld>
            <a:endParaRPr lang="en-US" altLang="en-US"/>
          </a:p>
        </p:txBody>
      </p:sp>
    </p:spTree>
    <p:extLst>
      <p:ext uri="{BB962C8B-B14F-4D97-AF65-F5344CB8AC3E}">
        <p14:creationId xmlns:p14="http://schemas.microsoft.com/office/powerpoint/2010/main" val="125318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6E4612A9-9E8C-4471-9FCE-0D16256F94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10A57F6B-A9AD-4F7F-BE37-3DF2DE721E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6388" name="Slide Number Placeholder 3">
            <a:extLst>
              <a:ext uri="{FF2B5EF4-FFF2-40B4-BE49-F238E27FC236}">
                <a16:creationId xmlns:a16="http://schemas.microsoft.com/office/drawing/2014/main" id="{19F36DC1-636E-47A4-8F39-C39FDBDC5A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FDB03D6-79AD-4A03-AFB0-FFAB75D84BE9}" type="slidenum">
              <a:rPr lang="en-US" altLang="en-US"/>
              <a:pPr fontAlgn="base">
                <a:spcBef>
                  <a:spcPct val="0"/>
                </a:spcBef>
                <a:spcAft>
                  <a:spcPct val="0"/>
                </a:spcAft>
              </a:pPr>
              <a:t>5</a:t>
            </a:fld>
            <a:endParaRPr lang="en-US" altLang="en-US"/>
          </a:p>
        </p:txBody>
      </p:sp>
    </p:spTree>
    <p:extLst>
      <p:ext uri="{BB962C8B-B14F-4D97-AF65-F5344CB8AC3E}">
        <p14:creationId xmlns:p14="http://schemas.microsoft.com/office/powerpoint/2010/main" val="1638658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9323-EC40-F245-870F-EE0BFC0DCB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99E5D9-F273-FA4D-AE28-91DED43E9F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0CC5DC-DD6B-1249-A0A5-0AD8F31C66F2}"/>
              </a:ext>
            </a:extLst>
          </p:cNvPr>
          <p:cNvSpPr>
            <a:spLocks noGrp="1"/>
          </p:cNvSpPr>
          <p:nvPr>
            <p:ph type="dt" sz="half" idx="10"/>
          </p:nvPr>
        </p:nvSpPr>
        <p:spPr/>
        <p:txBody>
          <a:bodyPr/>
          <a:lstStyle/>
          <a:p>
            <a:fld id="{BF217707-6D93-0B4C-8EB7-B81876302461}" type="datetimeFigureOut">
              <a:rPr lang="en-US" smtClean="0"/>
              <a:t>6/24/2020</a:t>
            </a:fld>
            <a:endParaRPr lang="en-US"/>
          </a:p>
        </p:txBody>
      </p:sp>
      <p:sp>
        <p:nvSpPr>
          <p:cNvPr id="5" name="Footer Placeholder 4">
            <a:extLst>
              <a:ext uri="{FF2B5EF4-FFF2-40B4-BE49-F238E27FC236}">
                <a16:creationId xmlns:a16="http://schemas.microsoft.com/office/drawing/2014/main" id="{283D3ED0-8C37-7744-A5A8-22779D4B6F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5D70B4-CCD4-4B43-9F70-2F9A49C10D82}"/>
              </a:ext>
            </a:extLst>
          </p:cNvPr>
          <p:cNvSpPr>
            <a:spLocks noGrp="1"/>
          </p:cNvSpPr>
          <p:nvPr>
            <p:ph type="sldNum" sz="quarter" idx="12"/>
          </p:nvPr>
        </p:nvSpPr>
        <p:spPr/>
        <p:txBody>
          <a:bodyPr/>
          <a:lstStyle/>
          <a:p>
            <a:fld id="{9397BB0B-3691-7346-8AA6-1E47565F7837}" type="slidenum">
              <a:rPr lang="en-US" smtClean="0"/>
              <a:t>‹#›</a:t>
            </a:fld>
            <a:endParaRPr lang="en-US"/>
          </a:p>
        </p:txBody>
      </p:sp>
    </p:spTree>
    <p:extLst>
      <p:ext uri="{BB962C8B-B14F-4D97-AF65-F5344CB8AC3E}">
        <p14:creationId xmlns:p14="http://schemas.microsoft.com/office/powerpoint/2010/main" val="1824288249"/>
      </p:ext>
    </p:extLst>
  </p:cSld>
  <p:clrMapOvr>
    <a:masterClrMapping/>
  </p:clrMapOvr>
  <p:transition spd="slow" advTm="5759">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E75CA-57E3-9140-9828-868163B97E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750861-1A82-674F-BB5E-791576AD68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272E7-FEE7-1D47-9D39-DC91748ACC7F}"/>
              </a:ext>
            </a:extLst>
          </p:cNvPr>
          <p:cNvSpPr>
            <a:spLocks noGrp="1"/>
          </p:cNvSpPr>
          <p:nvPr>
            <p:ph type="dt" sz="half" idx="10"/>
          </p:nvPr>
        </p:nvSpPr>
        <p:spPr/>
        <p:txBody>
          <a:bodyPr/>
          <a:lstStyle/>
          <a:p>
            <a:fld id="{BF217707-6D93-0B4C-8EB7-B81876302461}" type="datetimeFigureOut">
              <a:rPr lang="en-US" smtClean="0"/>
              <a:t>6/24/2020</a:t>
            </a:fld>
            <a:endParaRPr lang="en-US"/>
          </a:p>
        </p:txBody>
      </p:sp>
      <p:sp>
        <p:nvSpPr>
          <p:cNvPr id="5" name="Footer Placeholder 4">
            <a:extLst>
              <a:ext uri="{FF2B5EF4-FFF2-40B4-BE49-F238E27FC236}">
                <a16:creationId xmlns:a16="http://schemas.microsoft.com/office/drawing/2014/main" id="{55DFCBD3-024A-654F-A795-D5A2CF73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0C2CA-4647-8648-B208-597F7D751EEB}"/>
              </a:ext>
            </a:extLst>
          </p:cNvPr>
          <p:cNvSpPr>
            <a:spLocks noGrp="1"/>
          </p:cNvSpPr>
          <p:nvPr>
            <p:ph type="sldNum" sz="quarter" idx="12"/>
          </p:nvPr>
        </p:nvSpPr>
        <p:spPr/>
        <p:txBody>
          <a:bodyPr/>
          <a:lstStyle/>
          <a:p>
            <a:fld id="{9397BB0B-3691-7346-8AA6-1E47565F7837}" type="slidenum">
              <a:rPr lang="en-US" smtClean="0"/>
              <a:t>‹#›</a:t>
            </a:fld>
            <a:endParaRPr lang="en-US"/>
          </a:p>
        </p:txBody>
      </p:sp>
    </p:spTree>
    <p:extLst>
      <p:ext uri="{BB962C8B-B14F-4D97-AF65-F5344CB8AC3E}">
        <p14:creationId xmlns:p14="http://schemas.microsoft.com/office/powerpoint/2010/main" val="3744285588"/>
      </p:ext>
    </p:extLst>
  </p:cSld>
  <p:clrMapOvr>
    <a:masterClrMapping/>
  </p:clrMapOvr>
  <p:transition spd="slow" advTm="5759">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AF43FA-6BC3-8742-9960-FF4C488BFD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346AAD-2CA3-E545-9925-74C680AC60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BC070F-6A66-A747-8A8C-AAB0819CD018}"/>
              </a:ext>
            </a:extLst>
          </p:cNvPr>
          <p:cNvSpPr>
            <a:spLocks noGrp="1"/>
          </p:cNvSpPr>
          <p:nvPr>
            <p:ph type="dt" sz="half" idx="10"/>
          </p:nvPr>
        </p:nvSpPr>
        <p:spPr/>
        <p:txBody>
          <a:bodyPr/>
          <a:lstStyle/>
          <a:p>
            <a:fld id="{BF217707-6D93-0B4C-8EB7-B81876302461}" type="datetimeFigureOut">
              <a:rPr lang="en-US" smtClean="0"/>
              <a:t>6/24/2020</a:t>
            </a:fld>
            <a:endParaRPr lang="en-US"/>
          </a:p>
        </p:txBody>
      </p:sp>
      <p:sp>
        <p:nvSpPr>
          <p:cNvPr id="5" name="Footer Placeholder 4">
            <a:extLst>
              <a:ext uri="{FF2B5EF4-FFF2-40B4-BE49-F238E27FC236}">
                <a16:creationId xmlns:a16="http://schemas.microsoft.com/office/drawing/2014/main" id="{7D63E550-3D93-664C-A61F-0A66F8F5BA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A5AD3-0761-464E-B15A-536487F41445}"/>
              </a:ext>
            </a:extLst>
          </p:cNvPr>
          <p:cNvSpPr>
            <a:spLocks noGrp="1"/>
          </p:cNvSpPr>
          <p:nvPr>
            <p:ph type="sldNum" sz="quarter" idx="12"/>
          </p:nvPr>
        </p:nvSpPr>
        <p:spPr/>
        <p:txBody>
          <a:bodyPr/>
          <a:lstStyle/>
          <a:p>
            <a:fld id="{9397BB0B-3691-7346-8AA6-1E47565F7837}" type="slidenum">
              <a:rPr lang="en-US" smtClean="0"/>
              <a:t>‹#›</a:t>
            </a:fld>
            <a:endParaRPr lang="en-US"/>
          </a:p>
        </p:txBody>
      </p:sp>
    </p:spTree>
    <p:extLst>
      <p:ext uri="{BB962C8B-B14F-4D97-AF65-F5344CB8AC3E}">
        <p14:creationId xmlns:p14="http://schemas.microsoft.com/office/powerpoint/2010/main" val="3367630817"/>
      </p:ext>
    </p:extLst>
  </p:cSld>
  <p:clrMapOvr>
    <a:masterClrMapping/>
  </p:clrMapOvr>
  <p:transition spd="slow" advTm="5759">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30F96-575F-2544-9B43-A4F849CE23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4698DE-B6F3-0F47-982C-DEBF9F4CF3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00A5E6-5787-C54D-94E3-0D3FB9BFDE53}"/>
              </a:ext>
            </a:extLst>
          </p:cNvPr>
          <p:cNvSpPr>
            <a:spLocks noGrp="1"/>
          </p:cNvSpPr>
          <p:nvPr>
            <p:ph type="dt" sz="half" idx="10"/>
          </p:nvPr>
        </p:nvSpPr>
        <p:spPr/>
        <p:txBody>
          <a:bodyPr/>
          <a:lstStyle/>
          <a:p>
            <a:fld id="{BF217707-6D93-0B4C-8EB7-B81876302461}" type="datetimeFigureOut">
              <a:rPr lang="en-US" smtClean="0"/>
              <a:t>6/24/2020</a:t>
            </a:fld>
            <a:endParaRPr lang="en-US"/>
          </a:p>
        </p:txBody>
      </p:sp>
      <p:sp>
        <p:nvSpPr>
          <p:cNvPr id="5" name="Footer Placeholder 4">
            <a:extLst>
              <a:ext uri="{FF2B5EF4-FFF2-40B4-BE49-F238E27FC236}">
                <a16:creationId xmlns:a16="http://schemas.microsoft.com/office/drawing/2014/main" id="{82695B49-1253-964C-BF54-631FBF3103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4D7F3-5707-B442-AD94-8094D8F38457}"/>
              </a:ext>
            </a:extLst>
          </p:cNvPr>
          <p:cNvSpPr>
            <a:spLocks noGrp="1"/>
          </p:cNvSpPr>
          <p:nvPr>
            <p:ph type="sldNum" sz="quarter" idx="12"/>
          </p:nvPr>
        </p:nvSpPr>
        <p:spPr/>
        <p:txBody>
          <a:bodyPr/>
          <a:lstStyle/>
          <a:p>
            <a:fld id="{9397BB0B-3691-7346-8AA6-1E47565F7837}" type="slidenum">
              <a:rPr lang="en-US" smtClean="0"/>
              <a:t>‹#›</a:t>
            </a:fld>
            <a:endParaRPr lang="en-US"/>
          </a:p>
        </p:txBody>
      </p:sp>
    </p:spTree>
    <p:extLst>
      <p:ext uri="{BB962C8B-B14F-4D97-AF65-F5344CB8AC3E}">
        <p14:creationId xmlns:p14="http://schemas.microsoft.com/office/powerpoint/2010/main" val="3654357802"/>
      </p:ext>
    </p:extLst>
  </p:cSld>
  <p:clrMapOvr>
    <a:masterClrMapping/>
  </p:clrMapOvr>
  <p:transition spd="slow" advTm="5759">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C96B2-7DF5-D443-99AF-5729036D8F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C3BF2E-22FE-DD41-B201-09460FE74C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111B9A-58CF-FC49-9B26-B72EDF4F7E06}"/>
              </a:ext>
            </a:extLst>
          </p:cNvPr>
          <p:cNvSpPr>
            <a:spLocks noGrp="1"/>
          </p:cNvSpPr>
          <p:nvPr>
            <p:ph type="dt" sz="half" idx="10"/>
          </p:nvPr>
        </p:nvSpPr>
        <p:spPr/>
        <p:txBody>
          <a:bodyPr/>
          <a:lstStyle/>
          <a:p>
            <a:fld id="{BF217707-6D93-0B4C-8EB7-B81876302461}" type="datetimeFigureOut">
              <a:rPr lang="en-US" smtClean="0"/>
              <a:t>6/24/2020</a:t>
            </a:fld>
            <a:endParaRPr lang="en-US"/>
          </a:p>
        </p:txBody>
      </p:sp>
      <p:sp>
        <p:nvSpPr>
          <p:cNvPr id="5" name="Footer Placeholder 4">
            <a:extLst>
              <a:ext uri="{FF2B5EF4-FFF2-40B4-BE49-F238E27FC236}">
                <a16:creationId xmlns:a16="http://schemas.microsoft.com/office/drawing/2014/main" id="{25A4B804-2619-C04E-9DC1-DCAF65672A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2AFAC9-696D-0945-A0A8-2383BB10396D}"/>
              </a:ext>
            </a:extLst>
          </p:cNvPr>
          <p:cNvSpPr>
            <a:spLocks noGrp="1"/>
          </p:cNvSpPr>
          <p:nvPr>
            <p:ph type="sldNum" sz="quarter" idx="12"/>
          </p:nvPr>
        </p:nvSpPr>
        <p:spPr/>
        <p:txBody>
          <a:bodyPr/>
          <a:lstStyle/>
          <a:p>
            <a:fld id="{9397BB0B-3691-7346-8AA6-1E47565F7837}" type="slidenum">
              <a:rPr lang="en-US" smtClean="0"/>
              <a:t>‹#›</a:t>
            </a:fld>
            <a:endParaRPr lang="en-US"/>
          </a:p>
        </p:txBody>
      </p:sp>
    </p:spTree>
    <p:extLst>
      <p:ext uri="{BB962C8B-B14F-4D97-AF65-F5344CB8AC3E}">
        <p14:creationId xmlns:p14="http://schemas.microsoft.com/office/powerpoint/2010/main" val="2310022385"/>
      </p:ext>
    </p:extLst>
  </p:cSld>
  <p:clrMapOvr>
    <a:masterClrMapping/>
  </p:clrMapOvr>
  <p:transition spd="slow" advTm="5759">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1C57E-41CE-574C-B559-297F981D8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FD2065-4FBB-F249-96D9-3C9E833B47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3E13BB-9330-9149-A5DF-EFF71F60D1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C5A67C-74AC-ED43-9434-22B69527645E}"/>
              </a:ext>
            </a:extLst>
          </p:cNvPr>
          <p:cNvSpPr>
            <a:spLocks noGrp="1"/>
          </p:cNvSpPr>
          <p:nvPr>
            <p:ph type="dt" sz="half" idx="10"/>
          </p:nvPr>
        </p:nvSpPr>
        <p:spPr/>
        <p:txBody>
          <a:bodyPr/>
          <a:lstStyle/>
          <a:p>
            <a:fld id="{BF217707-6D93-0B4C-8EB7-B81876302461}" type="datetimeFigureOut">
              <a:rPr lang="en-US" smtClean="0"/>
              <a:t>6/24/2020</a:t>
            </a:fld>
            <a:endParaRPr lang="en-US"/>
          </a:p>
        </p:txBody>
      </p:sp>
      <p:sp>
        <p:nvSpPr>
          <p:cNvPr id="6" name="Footer Placeholder 5">
            <a:extLst>
              <a:ext uri="{FF2B5EF4-FFF2-40B4-BE49-F238E27FC236}">
                <a16:creationId xmlns:a16="http://schemas.microsoft.com/office/drawing/2014/main" id="{AE79FBE0-01F1-0D4C-8134-8491DFA78E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9E2BB4-DFEA-7043-8424-1A0C9237F8B8}"/>
              </a:ext>
            </a:extLst>
          </p:cNvPr>
          <p:cNvSpPr>
            <a:spLocks noGrp="1"/>
          </p:cNvSpPr>
          <p:nvPr>
            <p:ph type="sldNum" sz="quarter" idx="12"/>
          </p:nvPr>
        </p:nvSpPr>
        <p:spPr/>
        <p:txBody>
          <a:bodyPr/>
          <a:lstStyle/>
          <a:p>
            <a:fld id="{9397BB0B-3691-7346-8AA6-1E47565F7837}" type="slidenum">
              <a:rPr lang="en-US" smtClean="0"/>
              <a:t>‹#›</a:t>
            </a:fld>
            <a:endParaRPr lang="en-US"/>
          </a:p>
        </p:txBody>
      </p:sp>
    </p:spTree>
    <p:extLst>
      <p:ext uri="{BB962C8B-B14F-4D97-AF65-F5344CB8AC3E}">
        <p14:creationId xmlns:p14="http://schemas.microsoft.com/office/powerpoint/2010/main" val="3281974505"/>
      </p:ext>
    </p:extLst>
  </p:cSld>
  <p:clrMapOvr>
    <a:masterClrMapping/>
  </p:clrMapOvr>
  <p:transition spd="slow" advTm="5759">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A4E0B-995A-5A4A-AA36-5CE181DAE3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5E5F55-72A3-7F42-9082-3FE699DB2A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86ED09-FDF6-7C4F-B27D-60615B1C96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08CA5E-CDDE-F94A-982C-E5D48D90E9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6805EC-2829-DA41-A163-082BE7E138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A5BA00-4FE6-A144-B449-48D4DB84176F}"/>
              </a:ext>
            </a:extLst>
          </p:cNvPr>
          <p:cNvSpPr>
            <a:spLocks noGrp="1"/>
          </p:cNvSpPr>
          <p:nvPr>
            <p:ph type="dt" sz="half" idx="10"/>
          </p:nvPr>
        </p:nvSpPr>
        <p:spPr/>
        <p:txBody>
          <a:bodyPr/>
          <a:lstStyle/>
          <a:p>
            <a:fld id="{BF217707-6D93-0B4C-8EB7-B81876302461}" type="datetimeFigureOut">
              <a:rPr lang="en-US" smtClean="0"/>
              <a:t>6/24/2020</a:t>
            </a:fld>
            <a:endParaRPr lang="en-US"/>
          </a:p>
        </p:txBody>
      </p:sp>
      <p:sp>
        <p:nvSpPr>
          <p:cNvPr id="8" name="Footer Placeholder 7">
            <a:extLst>
              <a:ext uri="{FF2B5EF4-FFF2-40B4-BE49-F238E27FC236}">
                <a16:creationId xmlns:a16="http://schemas.microsoft.com/office/drawing/2014/main" id="{F33995CB-DB1A-8B4F-B612-70E1F819A9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D193A3-6CF1-FA41-94F0-2179D1EBCCE2}"/>
              </a:ext>
            </a:extLst>
          </p:cNvPr>
          <p:cNvSpPr>
            <a:spLocks noGrp="1"/>
          </p:cNvSpPr>
          <p:nvPr>
            <p:ph type="sldNum" sz="quarter" idx="12"/>
          </p:nvPr>
        </p:nvSpPr>
        <p:spPr/>
        <p:txBody>
          <a:bodyPr/>
          <a:lstStyle/>
          <a:p>
            <a:fld id="{9397BB0B-3691-7346-8AA6-1E47565F7837}" type="slidenum">
              <a:rPr lang="en-US" smtClean="0"/>
              <a:t>‹#›</a:t>
            </a:fld>
            <a:endParaRPr lang="en-US"/>
          </a:p>
        </p:txBody>
      </p:sp>
    </p:spTree>
    <p:extLst>
      <p:ext uri="{BB962C8B-B14F-4D97-AF65-F5344CB8AC3E}">
        <p14:creationId xmlns:p14="http://schemas.microsoft.com/office/powerpoint/2010/main" val="2772123062"/>
      </p:ext>
    </p:extLst>
  </p:cSld>
  <p:clrMapOvr>
    <a:masterClrMapping/>
  </p:clrMapOvr>
  <p:transition spd="slow" advTm="5759">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37F8C-5B47-AD4B-B2E3-01B311882E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007947-AAD3-5449-AD74-F75A87887E62}"/>
              </a:ext>
            </a:extLst>
          </p:cNvPr>
          <p:cNvSpPr>
            <a:spLocks noGrp="1"/>
          </p:cNvSpPr>
          <p:nvPr>
            <p:ph type="dt" sz="half" idx="10"/>
          </p:nvPr>
        </p:nvSpPr>
        <p:spPr/>
        <p:txBody>
          <a:bodyPr/>
          <a:lstStyle/>
          <a:p>
            <a:fld id="{BF217707-6D93-0B4C-8EB7-B81876302461}" type="datetimeFigureOut">
              <a:rPr lang="en-US" smtClean="0"/>
              <a:t>6/24/2020</a:t>
            </a:fld>
            <a:endParaRPr lang="en-US"/>
          </a:p>
        </p:txBody>
      </p:sp>
      <p:sp>
        <p:nvSpPr>
          <p:cNvPr id="4" name="Footer Placeholder 3">
            <a:extLst>
              <a:ext uri="{FF2B5EF4-FFF2-40B4-BE49-F238E27FC236}">
                <a16:creationId xmlns:a16="http://schemas.microsoft.com/office/drawing/2014/main" id="{21567DA6-B23F-2D48-9B14-BAF186F674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644B11-B6D8-7E4E-BFB9-DF93B06FFF2C}"/>
              </a:ext>
            </a:extLst>
          </p:cNvPr>
          <p:cNvSpPr>
            <a:spLocks noGrp="1"/>
          </p:cNvSpPr>
          <p:nvPr>
            <p:ph type="sldNum" sz="quarter" idx="12"/>
          </p:nvPr>
        </p:nvSpPr>
        <p:spPr/>
        <p:txBody>
          <a:bodyPr/>
          <a:lstStyle/>
          <a:p>
            <a:fld id="{9397BB0B-3691-7346-8AA6-1E47565F7837}" type="slidenum">
              <a:rPr lang="en-US" smtClean="0"/>
              <a:t>‹#›</a:t>
            </a:fld>
            <a:endParaRPr lang="en-US"/>
          </a:p>
        </p:txBody>
      </p:sp>
    </p:spTree>
    <p:extLst>
      <p:ext uri="{BB962C8B-B14F-4D97-AF65-F5344CB8AC3E}">
        <p14:creationId xmlns:p14="http://schemas.microsoft.com/office/powerpoint/2010/main" val="2187190131"/>
      </p:ext>
    </p:extLst>
  </p:cSld>
  <p:clrMapOvr>
    <a:masterClrMapping/>
  </p:clrMapOvr>
  <p:transition spd="slow" advTm="5759">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556313-34EC-9949-9C5F-EC5CF6248163}"/>
              </a:ext>
            </a:extLst>
          </p:cNvPr>
          <p:cNvSpPr>
            <a:spLocks noGrp="1"/>
          </p:cNvSpPr>
          <p:nvPr>
            <p:ph type="dt" sz="half" idx="10"/>
          </p:nvPr>
        </p:nvSpPr>
        <p:spPr/>
        <p:txBody>
          <a:bodyPr/>
          <a:lstStyle/>
          <a:p>
            <a:fld id="{BF217707-6D93-0B4C-8EB7-B81876302461}" type="datetimeFigureOut">
              <a:rPr lang="en-US" smtClean="0"/>
              <a:t>6/24/2020</a:t>
            </a:fld>
            <a:endParaRPr lang="en-US"/>
          </a:p>
        </p:txBody>
      </p:sp>
      <p:sp>
        <p:nvSpPr>
          <p:cNvPr id="3" name="Footer Placeholder 2">
            <a:extLst>
              <a:ext uri="{FF2B5EF4-FFF2-40B4-BE49-F238E27FC236}">
                <a16:creationId xmlns:a16="http://schemas.microsoft.com/office/drawing/2014/main" id="{11304301-F05A-0441-98EF-2EEE3BA827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3B046E-E735-B445-9EFF-8FE33DF42821}"/>
              </a:ext>
            </a:extLst>
          </p:cNvPr>
          <p:cNvSpPr>
            <a:spLocks noGrp="1"/>
          </p:cNvSpPr>
          <p:nvPr>
            <p:ph type="sldNum" sz="quarter" idx="12"/>
          </p:nvPr>
        </p:nvSpPr>
        <p:spPr/>
        <p:txBody>
          <a:bodyPr/>
          <a:lstStyle/>
          <a:p>
            <a:fld id="{9397BB0B-3691-7346-8AA6-1E47565F7837}" type="slidenum">
              <a:rPr lang="en-US" smtClean="0"/>
              <a:t>‹#›</a:t>
            </a:fld>
            <a:endParaRPr lang="en-US"/>
          </a:p>
        </p:txBody>
      </p:sp>
    </p:spTree>
    <p:extLst>
      <p:ext uri="{BB962C8B-B14F-4D97-AF65-F5344CB8AC3E}">
        <p14:creationId xmlns:p14="http://schemas.microsoft.com/office/powerpoint/2010/main" val="2774580747"/>
      </p:ext>
    </p:extLst>
  </p:cSld>
  <p:clrMapOvr>
    <a:masterClrMapping/>
  </p:clrMapOvr>
  <p:transition spd="slow" advTm="5759">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EB64B-56CB-D740-8897-C2C93716BE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AA7114-6298-744B-8EF1-31FA6C8F2A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CFE7B4-1839-3F4C-BDF9-5DBFA059E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18532-6ECF-BD40-860F-D4D0399B5CAF}"/>
              </a:ext>
            </a:extLst>
          </p:cNvPr>
          <p:cNvSpPr>
            <a:spLocks noGrp="1"/>
          </p:cNvSpPr>
          <p:nvPr>
            <p:ph type="dt" sz="half" idx="10"/>
          </p:nvPr>
        </p:nvSpPr>
        <p:spPr/>
        <p:txBody>
          <a:bodyPr/>
          <a:lstStyle/>
          <a:p>
            <a:fld id="{BF217707-6D93-0B4C-8EB7-B81876302461}" type="datetimeFigureOut">
              <a:rPr lang="en-US" smtClean="0"/>
              <a:t>6/24/2020</a:t>
            </a:fld>
            <a:endParaRPr lang="en-US"/>
          </a:p>
        </p:txBody>
      </p:sp>
      <p:sp>
        <p:nvSpPr>
          <p:cNvPr id="6" name="Footer Placeholder 5">
            <a:extLst>
              <a:ext uri="{FF2B5EF4-FFF2-40B4-BE49-F238E27FC236}">
                <a16:creationId xmlns:a16="http://schemas.microsoft.com/office/drawing/2014/main" id="{CD2CFB5A-332D-9F4A-AA5C-0FD73B37D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4EE6ED-0B0A-7B40-8D48-649DE5392AC9}"/>
              </a:ext>
            </a:extLst>
          </p:cNvPr>
          <p:cNvSpPr>
            <a:spLocks noGrp="1"/>
          </p:cNvSpPr>
          <p:nvPr>
            <p:ph type="sldNum" sz="quarter" idx="12"/>
          </p:nvPr>
        </p:nvSpPr>
        <p:spPr/>
        <p:txBody>
          <a:bodyPr/>
          <a:lstStyle/>
          <a:p>
            <a:fld id="{9397BB0B-3691-7346-8AA6-1E47565F7837}" type="slidenum">
              <a:rPr lang="en-US" smtClean="0"/>
              <a:t>‹#›</a:t>
            </a:fld>
            <a:endParaRPr lang="en-US"/>
          </a:p>
        </p:txBody>
      </p:sp>
    </p:spTree>
    <p:extLst>
      <p:ext uri="{BB962C8B-B14F-4D97-AF65-F5344CB8AC3E}">
        <p14:creationId xmlns:p14="http://schemas.microsoft.com/office/powerpoint/2010/main" val="1189957711"/>
      </p:ext>
    </p:extLst>
  </p:cSld>
  <p:clrMapOvr>
    <a:masterClrMapping/>
  </p:clrMapOvr>
  <p:transition spd="slow" advTm="5759">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7DD07-876E-3E4C-8BA0-C9F1C60829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B26E7D-DDB6-944F-93D6-55DA80DA4E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89E5EC-FC25-9F45-B35C-4ED7F41BBC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5B84FC-61A2-0549-B242-46EF8467D229}"/>
              </a:ext>
            </a:extLst>
          </p:cNvPr>
          <p:cNvSpPr>
            <a:spLocks noGrp="1"/>
          </p:cNvSpPr>
          <p:nvPr>
            <p:ph type="dt" sz="half" idx="10"/>
          </p:nvPr>
        </p:nvSpPr>
        <p:spPr/>
        <p:txBody>
          <a:bodyPr/>
          <a:lstStyle/>
          <a:p>
            <a:fld id="{BF217707-6D93-0B4C-8EB7-B81876302461}" type="datetimeFigureOut">
              <a:rPr lang="en-US" smtClean="0"/>
              <a:t>6/24/2020</a:t>
            </a:fld>
            <a:endParaRPr lang="en-US"/>
          </a:p>
        </p:txBody>
      </p:sp>
      <p:sp>
        <p:nvSpPr>
          <p:cNvPr id="6" name="Footer Placeholder 5">
            <a:extLst>
              <a:ext uri="{FF2B5EF4-FFF2-40B4-BE49-F238E27FC236}">
                <a16:creationId xmlns:a16="http://schemas.microsoft.com/office/drawing/2014/main" id="{C29FCF0B-BE2B-2F4B-9F35-69A14E1F0D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5CCEA5-54E8-6842-B6D3-A855F5BEE9A1}"/>
              </a:ext>
            </a:extLst>
          </p:cNvPr>
          <p:cNvSpPr>
            <a:spLocks noGrp="1"/>
          </p:cNvSpPr>
          <p:nvPr>
            <p:ph type="sldNum" sz="quarter" idx="12"/>
          </p:nvPr>
        </p:nvSpPr>
        <p:spPr/>
        <p:txBody>
          <a:bodyPr/>
          <a:lstStyle/>
          <a:p>
            <a:fld id="{9397BB0B-3691-7346-8AA6-1E47565F7837}" type="slidenum">
              <a:rPr lang="en-US" smtClean="0"/>
              <a:t>‹#›</a:t>
            </a:fld>
            <a:endParaRPr lang="en-US"/>
          </a:p>
        </p:txBody>
      </p:sp>
    </p:spTree>
    <p:extLst>
      <p:ext uri="{BB962C8B-B14F-4D97-AF65-F5344CB8AC3E}">
        <p14:creationId xmlns:p14="http://schemas.microsoft.com/office/powerpoint/2010/main" val="2405805407"/>
      </p:ext>
    </p:extLst>
  </p:cSld>
  <p:clrMapOvr>
    <a:masterClrMapping/>
  </p:clrMapOvr>
  <p:transition spd="slow" advTm="5759">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43D7CB-C6D7-554E-BC08-20CF9EE845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F6D29E-AB86-AA4C-9A45-2F9027E062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F0757-4C75-FC40-A088-5F00F34AC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217707-6D93-0B4C-8EB7-B81876302461}" type="datetimeFigureOut">
              <a:rPr lang="en-US" smtClean="0"/>
              <a:t>6/24/2020</a:t>
            </a:fld>
            <a:endParaRPr lang="en-US"/>
          </a:p>
        </p:txBody>
      </p:sp>
      <p:sp>
        <p:nvSpPr>
          <p:cNvPr id="5" name="Footer Placeholder 4">
            <a:extLst>
              <a:ext uri="{FF2B5EF4-FFF2-40B4-BE49-F238E27FC236}">
                <a16:creationId xmlns:a16="http://schemas.microsoft.com/office/drawing/2014/main" id="{EA6F7231-076F-314B-BDF7-A284AB0B4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F4D499-17E8-6F42-A2CE-E89D8A1722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7BB0B-3691-7346-8AA6-1E47565F7837}" type="slidenum">
              <a:rPr lang="en-US" smtClean="0"/>
              <a:t>‹#›</a:t>
            </a:fld>
            <a:endParaRPr lang="en-US"/>
          </a:p>
        </p:txBody>
      </p:sp>
    </p:spTree>
    <p:extLst>
      <p:ext uri="{BB962C8B-B14F-4D97-AF65-F5344CB8AC3E}">
        <p14:creationId xmlns:p14="http://schemas.microsoft.com/office/powerpoint/2010/main" val="1436900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5759">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microscopeheaters.com/" TargetMode="Externa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5A55-7DF2-4670-8D16-177FAD2E37A2}"/>
              </a:ext>
            </a:extLst>
          </p:cNvPr>
          <p:cNvSpPr>
            <a:spLocks noGrp="1" noChangeArrowheads="1"/>
          </p:cNvSpPr>
          <p:nvPr>
            <p:ph type="ctrTitle"/>
          </p:nvPr>
        </p:nvSpPr>
        <p:spPr>
          <a:xfrm>
            <a:off x="1524000" y="2196000"/>
            <a:ext cx="9144000" cy="2387600"/>
          </a:xfrm>
        </p:spPr>
        <p:txBody>
          <a:bodyPr/>
          <a:lstStyle/>
          <a:p>
            <a:r>
              <a:rPr lang="en-US" altLang="en-US" sz="4000" dirty="0">
                <a:solidFill>
                  <a:srgbClr val="011893"/>
                </a:solidFill>
                <a:latin typeface="Calibri" panose="020F0502020204030204" pitchFamily="34" charset="0"/>
                <a:cs typeface="Calibri" panose="020F0502020204030204" pitchFamily="34" charset="0"/>
              </a:rPr>
              <a:t> Whole Microscope Incubation</a:t>
            </a:r>
            <a:br>
              <a:rPr lang="en-US" altLang="en-US" sz="4000" dirty="0">
                <a:solidFill>
                  <a:srgbClr val="011893"/>
                </a:solidFill>
                <a:latin typeface="Calibri" panose="020F0502020204030204" pitchFamily="34" charset="0"/>
                <a:cs typeface="Calibri" panose="020F0502020204030204" pitchFamily="34" charset="0"/>
              </a:rPr>
            </a:br>
            <a:r>
              <a:rPr lang="en-US" altLang="en-US" sz="4000" dirty="0">
                <a:solidFill>
                  <a:srgbClr val="011893"/>
                </a:solidFill>
                <a:latin typeface="Calibri" panose="020F0502020204030204" pitchFamily="34" charset="0"/>
                <a:cs typeface="Calibri" panose="020F0502020204030204" pitchFamily="34" charset="0"/>
              </a:rPr>
              <a:t>Zeiss  Nikon  Olympus  Leica Platforms</a:t>
            </a:r>
          </a:p>
        </p:txBody>
      </p:sp>
      <p:pic>
        <p:nvPicPr>
          <p:cNvPr id="3075" name="Picture 3">
            <a:extLst>
              <a:ext uri="{FF2B5EF4-FFF2-40B4-BE49-F238E27FC236}">
                <a16:creationId xmlns:a16="http://schemas.microsoft.com/office/drawing/2014/main" id="{F9A2452D-7BE2-4A55-AAF3-BBED00635A1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913813" y="6140450"/>
            <a:ext cx="29575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8FD2B0F2-2ED6-4DFA-8D4A-167E8DFD98A9}"/>
              </a:ext>
            </a:extLst>
          </p:cNvPr>
          <p:cNvCxnSpPr>
            <a:cxnSpLocks/>
          </p:cNvCxnSpPr>
          <p:nvPr/>
        </p:nvCxnSpPr>
        <p:spPr>
          <a:xfrm>
            <a:off x="2664000" y="4968000"/>
            <a:ext cx="698976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D41D099-EC4E-4CC2-943C-9D6CD6B202D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448000" y="1260000"/>
            <a:ext cx="7265987"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nodeType="with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FF3CB-7D50-4F8B-A307-3A8D480A2C05}"/>
              </a:ext>
            </a:extLst>
          </p:cNvPr>
          <p:cNvSpPr>
            <a:spLocks noGrp="1"/>
          </p:cNvSpPr>
          <p:nvPr>
            <p:ph type="title"/>
          </p:nvPr>
        </p:nvSpPr>
        <p:spPr>
          <a:xfrm>
            <a:off x="977462" y="1355841"/>
            <a:ext cx="9932275" cy="2543495"/>
          </a:xfrm>
        </p:spPr>
        <p:txBody>
          <a:bodyPr rtlCol="0">
            <a:normAutofit fontScale="90000"/>
          </a:bodyPr>
          <a:lstStyle/>
          <a:p>
            <a:pPr algn="ctr" fontAlgn="auto">
              <a:spcAft>
                <a:spcPts val="0"/>
              </a:spcAft>
              <a:defRPr/>
            </a:pPr>
            <a:br>
              <a:rPr lang="en-US" sz="6700" dirty="0">
                <a:solidFill>
                  <a:srgbClr val="011893"/>
                </a:solidFill>
                <a:latin typeface="+mn-lt"/>
              </a:rPr>
            </a:br>
            <a:r>
              <a:rPr lang="en-US" sz="6700" dirty="0">
                <a:solidFill>
                  <a:srgbClr val="011893"/>
                </a:solidFill>
                <a:latin typeface="+mn-lt"/>
              </a:rPr>
              <a:t>Leica DMi8 SP8 </a:t>
            </a:r>
            <a:br>
              <a:rPr lang="en-US" sz="6700" dirty="0">
                <a:solidFill>
                  <a:srgbClr val="011893"/>
                </a:solidFill>
                <a:latin typeface="+mn-lt"/>
              </a:rPr>
            </a:br>
            <a:r>
              <a:rPr lang="en-US" sz="6700" dirty="0">
                <a:solidFill>
                  <a:srgbClr val="011893"/>
                </a:solidFill>
                <a:latin typeface="+mn-lt"/>
              </a:rPr>
              <a:t>University of Southampton</a:t>
            </a:r>
            <a:br>
              <a:rPr lang="en-US" dirty="0"/>
            </a:br>
            <a:r>
              <a:rPr lang="en-US" dirty="0"/>
              <a:t> </a:t>
            </a:r>
          </a:p>
        </p:txBody>
      </p:sp>
      <p:cxnSp>
        <p:nvCxnSpPr>
          <p:cNvPr id="4" name="Straight Connector 3">
            <a:extLst>
              <a:ext uri="{FF2B5EF4-FFF2-40B4-BE49-F238E27FC236}">
                <a16:creationId xmlns:a16="http://schemas.microsoft.com/office/drawing/2014/main" id="{D0131E92-254F-4F10-B180-1DEE356D652C}"/>
              </a:ext>
            </a:extLst>
          </p:cNvPr>
          <p:cNvCxnSpPr>
            <a:cxnSpLocks/>
          </p:cNvCxnSpPr>
          <p:nvPr/>
        </p:nvCxnSpPr>
        <p:spPr>
          <a:xfrm>
            <a:off x="2682875" y="4090988"/>
            <a:ext cx="68262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7652" name="Picture 4">
            <a:extLst>
              <a:ext uri="{FF2B5EF4-FFF2-40B4-BE49-F238E27FC236}">
                <a16:creationId xmlns:a16="http://schemas.microsoft.com/office/drawing/2014/main" id="{E127B553-7408-4366-BD31-2CD5826D1000}"/>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913813" y="6140450"/>
            <a:ext cx="29575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275761"/>
      </p:ext>
    </p:extLst>
  </p:cSld>
  <p:clrMapOvr>
    <a:masterClrMapping/>
  </p:clrMapOvr>
  <p:transition spd="slow" advTm="5759">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8C9440-85DE-494B-BD73-CD79D4BBEFC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558939" y="-786979"/>
            <a:ext cx="15951713" cy="8010739"/>
          </a:xfrm>
          <a:prstGeom prst="rect">
            <a:avLst/>
          </a:prstGeom>
        </p:spPr>
      </p:pic>
      <p:sp>
        <p:nvSpPr>
          <p:cNvPr id="23555" name="Title 1">
            <a:extLst>
              <a:ext uri="{FF2B5EF4-FFF2-40B4-BE49-F238E27FC236}">
                <a16:creationId xmlns:a16="http://schemas.microsoft.com/office/drawing/2014/main" id="{E1566C21-ACFE-4F98-93D1-B3A624A0D8FD}"/>
              </a:ext>
            </a:extLst>
          </p:cNvPr>
          <p:cNvSpPr>
            <a:spLocks noGrp="1" noChangeArrowheads="1"/>
          </p:cNvSpPr>
          <p:nvPr>
            <p:ph type="ctrTitle"/>
          </p:nvPr>
        </p:nvSpPr>
        <p:spPr/>
        <p:txBody>
          <a:bodyPr/>
          <a:lstStyle/>
          <a:p>
            <a:endParaRPr lang="en-US" altLang="en-US" dirty="0"/>
          </a:p>
        </p:txBody>
      </p:sp>
      <p:sp>
        <p:nvSpPr>
          <p:cNvPr id="23556" name="Subtitle 2">
            <a:extLst>
              <a:ext uri="{FF2B5EF4-FFF2-40B4-BE49-F238E27FC236}">
                <a16:creationId xmlns:a16="http://schemas.microsoft.com/office/drawing/2014/main" id="{1F259C26-2BB2-4ED2-AB2F-F21E5BC06602}"/>
              </a:ext>
            </a:extLst>
          </p:cNvPr>
          <p:cNvSpPr>
            <a:spLocks noGrp="1" noChangeArrowheads="1"/>
          </p:cNvSpPr>
          <p:nvPr>
            <p:ph type="subTitle" idx="1"/>
          </p:nvPr>
        </p:nvSpPr>
        <p:spPr/>
        <p:txBody>
          <a:bodyPr/>
          <a:lstStyle/>
          <a:p>
            <a:endParaRPr lang="en-US" altLang="en-US"/>
          </a:p>
        </p:txBody>
      </p:sp>
      <p:pic>
        <p:nvPicPr>
          <p:cNvPr id="23557" name="Picture 11">
            <a:extLst>
              <a:ext uri="{FF2B5EF4-FFF2-40B4-BE49-F238E27FC236}">
                <a16:creationId xmlns:a16="http://schemas.microsoft.com/office/drawing/2014/main" id="{64014156-C264-48CB-A919-FFCAD6A8874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913813" y="6176963"/>
            <a:ext cx="29575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751908"/>
      </p:ext>
    </p:extLst>
  </p:cSld>
  <p:clrMapOvr>
    <a:masterClrMapping/>
  </p:clrMapOvr>
  <p:transition spd="slow" advTm="5759">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FF3CB-7D50-4F8B-A307-3A8D480A2C05}"/>
              </a:ext>
            </a:extLst>
          </p:cNvPr>
          <p:cNvSpPr>
            <a:spLocks noGrp="1"/>
          </p:cNvSpPr>
          <p:nvPr>
            <p:ph type="title"/>
          </p:nvPr>
        </p:nvSpPr>
        <p:spPr>
          <a:xfrm>
            <a:off x="977462" y="1355841"/>
            <a:ext cx="9932275" cy="2543495"/>
          </a:xfrm>
        </p:spPr>
        <p:txBody>
          <a:bodyPr rtlCol="0">
            <a:normAutofit fontScale="90000"/>
          </a:bodyPr>
          <a:lstStyle/>
          <a:p>
            <a:pPr algn="ctr" fontAlgn="auto">
              <a:spcAft>
                <a:spcPts val="0"/>
              </a:spcAft>
              <a:defRPr/>
            </a:pPr>
            <a:br>
              <a:rPr lang="en-US" sz="6700" dirty="0">
                <a:solidFill>
                  <a:srgbClr val="011893"/>
                </a:solidFill>
                <a:latin typeface="+mn-lt"/>
              </a:rPr>
            </a:br>
            <a:r>
              <a:rPr lang="en-US" sz="6700" dirty="0">
                <a:solidFill>
                  <a:srgbClr val="011893"/>
                </a:solidFill>
                <a:latin typeface="+mn-lt"/>
              </a:rPr>
              <a:t>Nikon TI-2 </a:t>
            </a:r>
            <a:br>
              <a:rPr lang="en-US" sz="6700" dirty="0">
                <a:solidFill>
                  <a:srgbClr val="011893"/>
                </a:solidFill>
                <a:latin typeface="+mn-lt"/>
              </a:rPr>
            </a:br>
            <a:r>
              <a:rPr lang="en-US" sz="6700" dirty="0" err="1">
                <a:solidFill>
                  <a:srgbClr val="011893"/>
                </a:solidFill>
                <a:latin typeface="+mn-lt"/>
              </a:rPr>
              <a:t>CrestOptics</a:t>
            </a:r>
            <a:r>
              <a:rPr lang="en-US" sz="6700" dirty="0">
                <a:solidFill>
                  <a:srgbClr val="011893"/>
                </a:solidFill>
                <a:latin typeface="+mn-lt"/>
              </a:rPr>
              <a:t> V3 </a:t>
            </a:r>
            <a:br>
              <a:rPr lang="en-US" sz="6700" dirty="0">
                <a:solidFill>
                  <a:srgbClr val="011893"/>
                </a:solidFill>
                <a:latin typeface="+mn-lt"/>
              </a:rPr>
            </a:br>
            <a:r>
              <a:rPr lang="en-US" sz="6700" dirty="0">
                <a:solidFill>
                  <a:srgbClr val="011893"/>
                </a:solidFill>
                <a:latin typeface="+mn-lt"/>
              </a:rPr>
              <a:t>University of Cambridge</a:t>
            </a:r>
            <a:br>
              <a:rPr lang="en-US" dirty="0"/>
            </a:br>
            <a:r>
              <a:rPr lang="en-US" dirty="0"/>
              <a:t> </a:t>
            </a:r>
          </a:p>
        </p:txBody>
      </p:sp>
      <p:cxnSp>
        <p:nvCxnSpPr>
          <p:cNvPr id="4" name="Straight Connector 3">
            <a:extLst>
              <a:ext uri="{FF2B5EF4-FFF2-40B4-BE49-F238E27FC236}">
                <a16:creationId xmlns:a16="http://schemas.microsoft.com/office/drawing/2014/main" id="{D0131E92-254F-4F10-B180-1DEE356D652C}"/>
              </a:ext>
            </a:extLst>
          </p:cNvPr>
          <p:cNvCxnSpPr>
            <a:cxnSpLocks/>
          </p:cNvCxnSpPr>
          <p:nvPr/>
        </p:nvCxnSpPr>
        <p:spPr>
          <a:xfrm>
            <a:off x="2682875" y="4090988"/>
            <a:ext cx="68262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7652" name="Picture 4">
            <a:extLst>
              <a:ext uri="{FF2B5EF4-FFF2-40B4-BE49-F238E27FC236}">
                <a16:creationId xmlns:a16="http://schemas.microsoft.com/office/drawing/2014/main" id="{E127B553-7408-4366-BD31-2CD5826D1000}"/>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913813" y="6140450"/>
            <a:ext cx="29575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4208350"/>
      </p:ext>
    </p:extLst>
  </p:cSld>
  <p:clrMapOvr>
    <a:masterClrMapping/>
  </p:clrMapOvr>
  <p:transition spd="slow" advTm="5759">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886691-EC65-4B37-A721-0019FCF66F9E}"/>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r="-1455"/>
          <a:stretch/>
        </p:blipFill>
        <p:spPr bwMode="auto">
          <a:xfrm>
            <a:off x="-2172124" y="-1712057"/>
            <a:ext cx="14684164" cy="954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a:extLst>
              <a:ext uri="{FF2B5EF4-FFF2-40B4-BE49-F238E27FC236}">
                <a16:creationId xmlns:a16="http://schemas.microsoft.com/office/drawing/2014/main" id="{E1566C21-ACFE-4F98-93D1-B3A624A0D8FD}"/>
              </a:ext>
            </a:extLst>
          </p:cNvPr>
          <p:cNvSpPr>
            <a:spLocks noGrp="1" noChangeArrowheads="1"/>
          </p:cNvSpPr>
          <p:nvPr>
            <p:ph type="ctrTitle"/>
          </p:nvPr>
        </p:nvSpPr>
        <p:spPr/>
        <p:txBody>
          <a:bodyPr/>
          <a:lstStyle/>
          <a:p>
            <a:endParaRPr lang="en-US" altLang="en-US"/>
          </a:p>
        </p:txBody>
      </p:sp>
      <p:sp>
        <p:nvSpPr>
          <p:cNvPr id="23556" name="Subtitle 2">
            <a:extLst>
              <a:ext uri="{FF2B5EF4-FFF2-40B4-BE49-F238E27FC236}">
                <a16:creationId xmlns:a16="http://schemas.microsoft.com/office/drawing/2014/main" id="{1F259C26-2BB2-4ED2-AB2F-F21E5BC06602}"/>
              </a:ext>
            </a:extLst>
          </p:cNvPr>
          <p:cNvSpPr>
            <a:spLocks noGrp="1" noChangeArrowheads="1"/>
          </p:cNvSpPr>
          <p:nvPr>
            <p:ph type="subTitle" idx="1"/>
          </p:nvPr>
        </p:nvSpPr>
        <p:spPr/>
        <p:txBody>
          <a:bodyPr/>
          <a:lstStyle/>
          <a:p>
            <a:endParaRPr lang="en-US" altLang="en-US"/>
          </a:p>
        </p:txBody>
      </p:sp>
      <p:pic>
        <p:nvPicPr>
          <p:cNvPr id="23557" name="Picture 11">
            <a:extLst>
              <a:ext uri="{FF2B5EF4-FFF2-40B4-BE49-F238E27FC236}">
                <a16:creationId xmlns:a16="http://schemas.microsoft.com/office/drawing/2014/main" id="{64014156-C264-48CB-A919-FFCAD6A8874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913813" y="6176963"/>
            <a:ext cx="29575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759">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500"/>
                                  </p:stCondLst>
                                  <p:childTnLst>
                                    <p:animMotion origin="layout" path="M 1.45833E-6 -4.81481E-6 L 0.1625 -0.00254 " pathEditMode="relative" rAng="0" ptsTypes="AA">
                                      <p:cBhvr>
                                        <p:cTn id="6" dur="6000" fill="hold"/>
                                        <p:tgtEl>
                                          <p:spTgt spid="5"/>
                                        </p:tgtEl>
                                        <p:attrNameLst>
                                          <p:attrName>ppt_x</p:attrName>
                                          <p:attrName>ppt_y</p:attrName>
                                        </p:attrNameLst>
                                      </p:cBhvr>
                                      <p:rCtr x="8125"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E19EC-ED35-7E4E-81EE-33F59E32C86F}"/>
              </a:ext>
            </a:extLst>
          </p:cNvPr>
          <p:cNvSpPr>
            <a:spLocks noGrp="1"/>
          </p:cNvSpPr>
          <p:nvPr>
            <p:ph type="title"/>
          </p:nvPr>
        </p:nvSpPr>
        <p:spPr>
          <a:xfrm>
            <a:off x="2592000" y="2042160"/>
            <a:ext cx="7056000" cy="2049622"/>
          </a:xfrm>
        </p:spPr>
        <p:txBody>
          <a:bodyPr>
            <a:normAutofit fontScale="90000"/>
          </a:bodyPr>
          <a:lstStyle/>
          <a:p>
            <a:pPr algn="ctr"/>
            <a:r>
              <a:rPr lang="en-US" sz="6700" dirty="0">
                <a:solidFill>
                  <a:srgbClr val="011893"/>
                </a:solidFill>
                <a:latin typeface="+mn-lt"/>
              </a:rPr>
              <a:t>Olympus IX83 TIRF Demanding  Imaging</a:t>
            </a:r>
            <a:br>
              <a:rPr lang="en-US" sz="6700" dirty="0">
                <a:solidFill>
                  <a:srgbClr val="011893"/>
                </a:solidFill>
                <a:latin typeface="+mn-lt"/>
              </a:rPr>
            </a:br>
            <a:r>
              <a:rPr lang="en-US" sz="6700" dirty="0">
                <a:solidFill>
                  <a:srgbClr val="011893"/>
                </a:solidFill>
                <a:latin typeface="+mn-lt"/>
              </a:rPr>
              <a:t>University of Oxford</a:t>
            </a:r>
            <a:br>
              <a:rPr lang="en-US" dirty="0"/>
            </a:br>
            <a:r>
              <a:rPr lang="en-US" dirty="0"/>
              <a:t> </a:t>
            </a:r>
          </a:p>
        </p:txBody>
      </p:sp>
      <p:cxnSp>
        <p:nvCxnSpPr>
          <p:cNvPr id="4" name="Straight Connector 3">
            <a:extLst>
              <a:ext uri="{FF2B5EF4-FFF2-40B4-BE49-F238E27FC236}">
                <a16:creationId xmlns:a16="http://schemas.microsoft.com/office/drawing/2014/main" id="{5A2100C2-CB11-A042-9983-590061912FC5}"/>
              </a:ext>
            </a:extLst>
          </p:cNvPr>
          <p:cNvCxnSpPr>
            <a:cxnSpLocks/>
          </p:cNvCxnSpPr>
          <p:nvPr/>
        </p:nvCxnSpPr>
        <p:spPr>
          <a:xfrm>
            <a:off x="2683565" y="4091781"/>
            <a:ext cx="68248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9495DF5-228A-1747-B6CA-5CA48A45990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913707" y="6139916"/>
            <a:ext cx="2957754" cy="615696"/>
          </a:xfrm>
          <a:prstGeom prst="rect">
            <a:avLst/>
          </a:prstGeom>
        </p:spPr>
      </p:pic>
    </p:spTree>
    <p:extLst>
      <p:ext uri="{BB962C8B-B14F-4D97-AF65-F5344CB8AC3E}">
        <p14:creationId xmlns:p14="http://schemas.microsoft.com/office/powerpoint/2010/main" val="1852135828"/>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30591-BB58-A447-856C-812BDADDE4FE}"/>
              </a:ext>
            </a:extLst>
          </p:cNvPr>
          <p:cNvSpPr>
            <a:spLocks noGrp="1"/>
          </p:cNvSpPr>
          <p:nvPr>
            <p:ph type="ctrTitle"/>
          </p:nvPr>
        </p:nvSpPr>
        <p:spPr>
          <a:xfrm>
            <a:off x="1524000" y="1122363"/>
            <a:ext cx="9144000" cy="2387600"/>
          </a:xfrm>
        </p:spPr>
        <p:txBody>
          <a:bodyPr/>
          <a:lstStyle/>
          <a:p>
            <a:endParaRPr lang="en-US"/>
          </a:p>
        </p:txBody>
      </p:sp>
      <p:sp>
        <p:nvSpPr>
          <p:cNvPr id="3" name="Subtitle 2">
            <a:extLst>
              <a:ext uri="{FF2B5EF4-FFF2-40B4-BE49-F238E27FC236}">
                <a16:creationId xmlns:a16="http://schemas.microsoft.com/office/drawing/2014/main" id="{C143BA02-B701-C646-88D8-4E2ABA6CB0CF}"/>
              </a:ext>
            </a:extLst>
          </p:cNvPr>
          <p:cNvSpPr>
            <a:spLocks noGrp="1"/>
          </p:cNvSpPr>
          <p:nvPr>
            <p:ph type="subTitle" idx="1"/>
          </p:nvPr>
        </p:nvSpPr>
        <p:spPr>
          <a:xfrm>
            <a:off x="1524000" y="3602038"/>
            <a:ext cx="9144000" cy="1655762"/>
          </a:xfrm>
        </p:spPr>
        <p:txBody>
          <a:bodyPr/>
          <a:lstStyle/>
          <a:p>
            <a:endParaRPr lang="en-US" dirty="0"/>
          </a:p>
        </p:txBody>
      </p:sp>
      <p:pic>
        <p:nvPicPr>
          <p:cNvPr id="8" name="Picture 7">
            <a:extLst>
              <a:ext uri="{FF2B5EF4-FFF2-40B4-BE49-F238E27FC236}">
                <a16:creationId xmlns:a16="http://schemas.microsoft.com/office/drawing/2014/main" id="{46505F8A-2C82-4673-ABD5-0852BFFC1E7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2947"/>
          <a:stretch/>
        </p:blipFill>
        <p:spPr>
          <a:xfrm>
            <a:off x="-1788160" y="-2387161"/>
            <a:ext cx="13980160" cy="9900066"/>
          </a:xfrm>
          <a:prstGeom prst="rect">
            <a:avLst/>
          </a:prstGeom>
        </p:spPr>
      </p:pic>
      <p:pic>
        <p:nvPicPr>
          <p:cNvPr id="12" name="Picture 11">
            <a:extLst>
              <a:ext uri="{FF2B5EF4-FFF2-40B4-BE49-F238E27FC236}">
                <a16:creationId xmlns:a16="http://schemas.microsoft.com/office/drawing/2014/main" id="{FE1A225B-20CC-1E45-A709-4DA11D947A1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13707" y="6176888"/>
            <a:ext cx="2957754" cy="615696"/>
          </a:xfrm>
          <a:prstGeom prst="rect">
            <a:avLst/>
          </a:prstGeom>
        </p:spPr>
      </p:pic>
    </p:spTree>
    <p:extLst>
      <p:ext uri="{BB962C8B-B14F-4D97-AF65-F5344CB8AC3E}">
        <p14:creationId xmlns:p14="http://schemas.microsoft.com/office/powerpoint/2010/main" val="11999041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11000" decel="12000" fill="hold" nodeType="afterEffect">
                                  <p:stCondLst>
                                    <p:cond delay="0"/>
                                  </p:stCondLst>
                                  <p:childTnLst>
                                    <p:animScale>
                                      <p:cBhvr>
                                        <p:cTn id="6" dur="6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E19EC-ED35-7E4E-81EE-33F59E32C86F}"/>
              </a:ext>
            </a:extLst>
          </p:cNvPr>
          <p:cNvSpPr>
            <a:spLocks noGrp="1"/>
          </p:cNvSpPr>
          <p:nvPr>
            <p:ph type="title"/>
          </p:nvPr>
        </p:nvSpPr>
        <p:spPr>
          <a:xfrm>
            <a:off x="3001618" y="2042160"/>
            <a:ext cx="6506817" cy="2049622"/>
          </a:xfrm>
        </p:spPr>
        <p:txBody>
          <a:bodyPr>
            <a:normAutofit fontScale="90000"/>
          </a:bodyPr>
          <a:lstStyle/>
          <a:p>
            <a:pPr algn="ctr"/>
            <a:r>
              <a:rPr lang="en-US" dirty="0">
                <a:latin typeface="+mn-lt"/>
              </a:rPr>
              <a:t> </a:t>
            </a:r>
            <a:r>
              <a:rPr lang="en-US" sz="6700" dirty="0">
                <a:solidFill>
                  <a:srgbClr val="011893"/>
                </a:solidFill>
                <a:latin typeface="+mn-lt"/>
              </a:rPr>
              <a:t>Olympus IX83 </a:t>
            </a:r>
            <a:br>
              <a:rPr lang="en-US" sz="6700" dirty="0">
                <a:solidFill>
                  <a:srgbClr val="011893"/>
                </a:solidFill>
                <a:latin typeface="+mn-lt"/>
              </a:rPr>
            </a:br>
            <a:r>
              <a:rPr lang="en-US" sz="6700" dirty="0" err="1">
                <a:solidFill>
                  <a:srgbClr val="011893"/>
                </a:solidFill>
                <a:latin typeface="+mn-lt"/>
              </a:rPr>
              <a:t>PicoQuant</a:t>
            </a:r>
            <a:r>
              <a:rPr lang="en-US" sz="6700" dirty="0">
                <a:solidFill>
                  <a:srgbClr val="011893"/>
                </a:solidFill>
                <a:latin typeface="+mn-lt"/>
              </a:rPr>
              <a:t> FLIM</a:t>
            </a:r>
            <a:br>
              <a:rPr lang="en-US" sz="6700" dirty="0">
                <a:solidFill>
                  <a:srgbClr val="011893"/>
                </a:solidFill>
                <a:latin typeface="+mn-lt"/>
              </a:rPr>
            </a:br>
            <a:r>
              <a:rPr lang="en-US" sz="6700" dirty="0">
                <a:solidFill>
                  <a:srgbClr val="011893"/>
                </a:solidFill>
                <a:latin typeface="+mn-lt"/>
              </a:rPr>
              <a:t>San Diego</a:t>
            </a:r>
            <a:br>
              <a:rPr lang="en-US" dirty="0"/>
            </a:br>
            <a:r>
              <a:rPr lang="en-US" dirty="0"/>
              <a:t> </a:t>
            </a:r>
          </a:p>
        </p:txBody>
      </p:sp>
      <p:cxnSp>
        <p:nvCxnSpPr>
          <p:cNvPr id="4" name="Straight Connector 3">
            <a:extLst>
              <a:ext uri="{FF2B5EF4-FFF2-40B4-BE49-F238E27FC236}">
                <a16:creationId xmlns:a16="http://schemas.microsoft.com/office/drawing/2014/main" id="{5A2100C2-CB11-A042-9983-590061912FC5}"/>
              </a:ext>
            </a:extLst>
          </p:cNvPr>
          <p:cNvCxnSpPr>
            <a:cxnSpLocks/>
          </p:cNvCxnSpPr>
          <p:nvPr/>
        </p:nvCxnSpPr>
        <p:spPr>
          <a:xfrm>
            <a:off x="2683565" y="4091781"/>
            <a:ext cx="68248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9495DF5-228A-1747-B6CA-5CA48A45990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913707" y="6139916"/>
            <a:ext cx="2957754" cy="615696"/>
          </a:xfrm>
          <a:prstGeom prst="rect">
            <a:avLst/>
          </a:prstGeom>
        </p:spPr>
      </p:pic>
    </p:spTree>
    <p:extLst>
      <p:ext uri="{BB962C8B-B14F-4D97-AF65-F5344CB8AC3E}">
        <p14:creationId xmlns:p14="http://schemas.microsoft.com/office/powerpoint/2010/main" val="4115553288"/>
      </p:ext>
    </p:extLst>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38840F-D23E-4DF4-80B8-CB63168A51C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784" b="-273"/>
          <a:stretch/>
        </p:blipFill>
        <p:spPr>
          <a:xfrm>
            <a:off x="-78688" y="-667809"/>
            <a:ext cx="12347528" cy="7847542"/>
          </a:xfrm>
          <a:prstGeom prst="rect">
            <a:avLst/>
          </a:prstGeom>
        </p:spPr>
      </p:pic>
      <p:sp>
        <p:nvSpPr>
          <p:cNvPr id="2" name="Title 1">
            <a:extLst>
              <a:ext uri="{FF2B5EF4-FFF2-40B4-BE49-F238E27FC236}">
                <a16:creationId xmlns:a16="http://schemas.microsoft.com/office/drawing/2014/main" id="{92630591-BB58-A447-856C-812BDADDE4FE}"/>
              </a:ext>
            </a:extLst>
          </p:cNvPr>
          <p:cNvSpPr>
            <a:spLocks noGrp="1"/>
          </p:cNvSpPr>
          <p:nvPr>
            <p:ph type="ctrTitle"/>
          </p:nvPr>
        </p:nvSpPr>
        <p:spPr>
          <a:xfrm>
            <a:off x="1524000" y="1122363"/>
            <a:ext cx="9144000" cy="2387600"/>
          </a:xfrm>
        </p:spPr>
        <p:txBody>
          <a:bodyPr/>
          <a:lstStyle/>
          <a:p>
            <a:endParaRPr lang="en-US"/>
          </a:p>
        </p:txBody>
      </p:sp>
      <p:sp>
        <p:nvSpPr>
          <p:cNvPr id="3" name="Subtitle 2">
            <a:extLst>
              <a:ext uri="{FF2B5EF4-FFF2-40B4-BE49-F238E27FC236}">
                <a16:creationId xmlns:a16="http://schemas.microsoft.com/office/drawing/2014/main" id="{C143BA02-B701-C646-88D8-4E2ABA6CB0CF}"/>
              </a:ext>
            </a:extLst>
          </p:cNvPr>
          <p:cNvSpPr>
            <a:spLocks noGrp="1"/>
          </p:cNvSpPr>
          <p:nvPr>
            <p:ph type="subTitle" idx="1"/>
          </p:nvPr>
        </p:nvSpPr>
        <p:spPr>
          <a:xfrm>
            <a:off x="1524000" y="3602038"/>
            <a:ext cx="9144000" cy="1655762"/>
          </a:xfrm>
        </p:spPr>
        <p:txBody>
          <a:bodyPr/>
          <a:lstStyle/>
          <a:p>
            <a:endParaRPr lang="en-US" dirty="0"/>
          </a:p>
        </p:txBody>
      </p:sp>
      <p:pic>
        <p:nvPicPr>
          <p:cNvPr id="12" name="Picture 11">
            <a:extLst>
              <a:ext uri="{FF2B5EF4-FFF2-40B4-BE49-F238E27FC236}">
                <a16:creationId xmlns:a16="http://schemas.microsoft.com/office/drawing/2014/main" id="{FE1A225B-20CC-1E45-A709-4DA11D947A1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13707" y="6176888"/>
            <a:ext cx="2957754" cy="615696"/>
          </a:xfrm>
          <a:prstGeom prst="rect">
            <a:avLst/>
          </a:prstGeom>
        </p:spPr>
      </p:pic>
    </p:spTree>
    <p:extLst>
      <p:ext uri="{BB962C8B-B14F-4D97-AF65-F5344CB8AC3E}">
        <p14:creationId xmlns:p14="http://schemas.microsoft.com/office/powerpoint/2010/main" val="17749120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4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E19EC-ED35-7E4E-81EE-33F59E32C86F}"/>
              </a:ext>
            </a:extLst>
          </p:cNvPr>
          <p:cNvSpPr>
            <a:spLocks noGrp="1"/>
          </p:cNvSpPr>
          <p:nvPr>
            <p:ph type="title"/>
          </p:nvPr>
        </p:nvSpPr>
        <p:spPr>
          <a:xfrm>
            <a:off x="1783080" y="2042160"/>
            <a:ext cx="8321040" cy="2049622"/>
          </a:xfrm>
        </p:spPr>
        <p:txBody>
          <a:bodyPr>
            <a:normAutofit fontScale="90000"/>
          </a:bodyPr>
          <a:lstStyle/>
          <a:p>
            <a:pPr algn="ctr"/>
            <a:r>
              <a:rPr lang="en-US" dirty="0">
                <a:latin typeface="+mn-lt"/>
              </a:rPr>
              <a:t> </a:t>
            </a:r>
            <a:r>
              <a:rPr lang="en-US" sz="6700" dirty="0">
                <a:solidFill>
                  <a:srgbClr val="011893"/>
                </a:solidFill>
                <a:latin typeface="+mn-lt"/>
              </a:rPr>
              <a:t>Olympus IX73 </a:t>
            </a:r>
            <a:br>
              <a:rPr lang="en-US" sz="6700" dirty="0">
                <a:solidFill>
                  <a:srgbClr val="011893"/>
                </a:solidFill>
                <a:latin typeface="+mn-lt"/>
              </a:rPr>
            </a:br>
            <a:r>
              <a:rPr lang="en-US" sz="6700" dirty="0">
                <a:solidFill>
                  <a:srgbClr val="011893"/>
                </a:solidFill>
                <a:latin typeface="+mn-lt"/>
              </a:rPr>
              <a:t>Yeast Single Molecule Imaging</a:t>
            </a:r>
            <a:br>
              <a:rPr lang="en-US" sz="6700" dirty="0">
                <a:solidFill>
                  <a:srgbClr val="011893"/>
                </a:solidFill>
                <a:latin typeface="+mn-lt"/>
              </a:rPr>
            </a:br>
            <a:r>
              <a:rPr lang="en-US" sz="6700" dirty="0">
                <a:solidFill>
                  <a:srgbClr val="011893"/>
                </a:solidFill>
                <a:latin typeface="+mn-lt"/>
              </a:rPr>
              <a:t>University of Sussex</a:t>
            </a:r>
            <a:br>
              <a:rPr lang="en-US" dirty="0"/>
            </a:br>
            <a:r>
              <a:rPr lang="en-US" dirty="0"/>
              <a:t> </a:t>
            </a:r>
          </a:p>
        </p:txBody>
      </p:sp>
      <p:cxnSp>
        <p:nvCxnSpPr>
          <p:cNvPr id="4" name="Straight Connector 3">
            <a:extLst>
              <a:ext uri="{FF2B5EF4-FFF2-40B4-BE49-F238E27FC236}">
                <a16:creationId xmlns:a16="http://schemas.microsoft.com/office/drawing/2014/main" id="{5A2100C2-CB11-A042-9983-590061912FC5}"/>
              </a:ext>
            </a:extLst>
          </p:cNvPr>
          <p:cNvCxnSpPr>
            <a:cxnSpLocks/>
          </p:cNvCxnSpPr>
          <p:nvPr/>
        </p:nvCxnSpPr>
        <p:spPr>
          <a:xfrm>
            <a:off x="2592000" y="4500000"/>
            <a:ext cx="68248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9495DF5-228A-1747-B6CA-5CA48A45990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913707" y="6139916"/>
            <a:ext cx="2957754" cy="615696"/>
          </a:xfrm>
          <a:prstGeom prst="rect">
            <a:avLst/>
          </a:prstGeom>
        </p:spPr>
      </p:pic>
    </p:spTree>
    <p:extLst>
      <p:ext uri="{BB962C8B-B14F-4D97-AF65-F5344CB8AC3E}">
        <p14:creationId xmlns:p14="http://schemas.microsoft.com/office/powerpoint/2010/main" val="3892748858"/>
      </p:ext>
    </p:extLst>
  </p:cSld>
  <p:clrMapOvr>
    <a:masterClrMapping/>
  </p:clrMapOvr>
  <p:transition spd="slow" advTm="5759">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8F8215-9976-4E8B-9B36-9F792DA8C6DD}"/>
              </a:ext>
            </a:extLst>
          </p:cNvPr>
          <p:cNvPicPr>
            <a:picLocks noChangeAspect="1"/>
          </p:cNvPicPr>
          <p:nvPr/>
        </p:nvPicPr>
        <p:blipFill>
          <a:blip r:embed="rId2"/>
          <a:stretch>
            <a:fillRect/>
          </a:stretch>
        </p:blipFill>
        <p:spPr>
          <a:xfrm>
            <a:off x="-1935932" y="-3725314"/>
            <a:ext cx="14127932" cy="10595950"/>
          </a:xfrm>
          <a:prstGeom prst="rect">
            <a:avLst/>
          </a:prstGeom>
        </p:spPr>
      </p:pic>
      <p:sp>
        <p:nvSpPr>
          <p:cNvPr id="2" name="Title 1">
            <a:extLst>
              <a:ext uri="{FF2B5EF4-FFF2-40B4-BE49-F238E27FC236}">
                <a16:creationId xmlns:a16="http://schemas.microsoft.com/office/drawing/2014/main" id="{92630591-BB58-A447-856C-812BDADDE4FE}"/>
              </a:ext>
            </a:extLst>
          </p:cNvPr>
          <p:cNvSpPr>
            <a:spLocks noGrp="1"/>
          </p:cNvSpPr>
          <p:nvPr>
            <p:ph type="ctrTitle"/>
          </p:nvPr>
        </p:nvSpPr>
        <p:spPr>
          <a:xfrm>
            <a:off x="1524000" y="1122363"/>
            <a:ext cx="9144000" cy="2387600"/>
          </a:xfrm>
        </p:spPr>
        <p:txBody>
          <a:bodyPr/>
          <a:lstStyle/>
          <a:p>
            <a:endParaRPr lang="en-US" dirty="0"/>
          </a:p>
        </p:txBody>
      </p:sp>
      <p:sp>
        <p:nvSpPr>
          <p:cNvPr id="3" name="Subtitle 2">
            <a:extLst>
              <a:ext uri="{FF2B5EF4-FFF2-40B4-BE49-F238E27FC236}">
                <a16:creationId xmlns:a16="http://schemas.microsoft.com/office/drawing/2014/main" id="{C143BA02-B701-C646-88D8-4E2ABA6CB0CF}"/>
              </a:ext>
            </a:extLst>
          </p:cNvPr>
          <p:cNvSpPr>
            <a:spLocks noGrp="1"/>
          </p:cNvSpPr>
          <p:nvPr>
            <p:ph type="subTitle" idx="1"/>
          </p:nvPr>
        </p:nvSpPr>
        <p:spPr>
          <a:xfrm>
            <a:off x="1524000" y="3629577"/>
            <a:ext cx="9144000" cy="1655762"/>
          </a:xfrm>
        </p:spPr>
        <p:txBody>
          <a:bodyPr/>
          <a:lstStyle/>
          <a:p>
            <a:endParaRPr lang="en-US" dirty="0"/>
          </a:p>
        </p:txBody>
      </p:sp>
      <p:pic>
        <p:nvPicPr>
          <p:cNvPr id="12" name="Picture 11">
            <a:extLst>
              <a:ext uri="{FF2B5EF4-FFF2-40B4-BE49-F238E27FC236}">
                <a16:creationId xmlns:a16="http://schemas.microsoft.com/office/drawing/2014/main" id="{FE1A225B-20CC-1E45-A709-4DA11D947A1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13707" y="6176888"/>
            <a:ext cx="2957754" cy="615696"/>
          </a:xfrm>
          <a:prstGeom prst="rect">
            <a:avLst/>
          </a:prstGeom>
        </p:spPr>
      </p:pic>
    </p:spTree>
    <p:extLst>
      <p:ext uri="{BB962C8B-B14F-4D97-AF65-F5344CB8AC3E}">
        <p14:creationId xmlns:p14="http://schemas.microsoft.com/office/powerpoint/2010/main" val="862180082"/>
      </p:ext>
    </p:extLst>
  </p:cSld>
  <p:clrMapOvr>
    <a:masterClrMapping/>
  </p:clrMapOvr>
  <p:transition spd="slow" advTm="575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2.91667E-6 3.33333E-6 L 0.1194 0.00023 " pathEditMode="relative" rAng="0" ptsTypes="AA">
                                      <p:cBhvr>
                                        <p:cTn id="6" dur="8000" fill="hold"/>
                                        <p:tgtEl>
                                          <p:spTgt spid="5"/>
                                        </p:tgtEl>
                                        <p:attrNameLst>
                                          <p:attrName>ppt_x</p:attrName>
                                          <p:attrName>ppt_y</p:attrName>
                                        </p:attrNameLst>
                                      </p:cBhvr>
                                      <p:rCtr x="596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a:extLst>
              <a:ext uri="{FF2B5EF4-FFF2-40B4-BE49-F238E27FC236}">
                <a16:creationId xmlns:a16="http://schemas.microsoft.com/office/drawing/2014/main" id="{C3AA2D76-F638-4ED6-B3D8-45DBDB2A5424}"/>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913813" y="6140450"/>
            <a:ext cx="29575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186C402-7F13-48B1-A4FA-31479710634D}"/>
              </a:ext>
            </a:extLst>
          </p:cNvPr>
          <p:cNvSpPr txBox="1">
            <a:spLocks noChangeArrowheads="1"/>
          </p:cNvSpPr>
          <p:nvPr/>
        </p:nvSpPr>
        <p:spPr bwMode="auto">
          <a:xfrm>
            <a:off x="1620000" y="4032000"/>
            <a:ext cx="88661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b="1" dirty="0">
                <a:solidFill>
                  <a:srgbClr val="011893"/>
                </a:solidFill>
              </a:rPr>
              <a:t>* Chamber and Stage Type Incubation</a:t>
            </a:r>
            <a:br>
              <a:rPr lang="en-GB" altLang="en-US" sz="2000" b="1" dirty="0">
                <a:solidFill>
                  <a:srgbClr val="011893"/>
                </a:solidFill>
              </a:rPr>
            </a:br>
            <a:r>
              <a:rPr lang="en-GB" altLang="en-US" sz="2000" b="1" dirty="0">
                <a:solidFill>
                  <a:srgbClr val="011893"/>
                </a:solidFill>
              </a:rPr>
              <a:t>                                                      </a:t>
            </a:r>
            <a:br>
              <a:rPr lang="en-GB" altLang="en-US" sz="2000" b="1" dirty="0">
                <a:solidFill>
                  <a:srgbClr val="011893"/>
                </a:solidFill>
              </a:rPr>
            </a:br>
            <a:r>
              <a:rPr lang="en-GB" altLang="en-US" sz="2000" b="1" dirty="0">
                <a:solidFill>
                  <a:srgbClr val="011893"/>
                </a:solidFill>
              </a:rPr>
              <a:t>             </a:t>
            </a:r>
          </a:p>
        </p:txBody>
      </p:sp>
      <p:sp>
        <p:nvSpPr>
          <p:cNvPr id="7" name="TextBox 6">
            <a:extLst>
              <a:ext uri="{FF2B5EF4-FFF2-40B4-BE49-F238E27FC236}">
                <a16:creationId xmlns:a16="http://schemas.microsoft.com/office/drawing/2014/main" id="{D42826BF-9C95-4D32-B903-E0BF29F65F27}"/>
              </a:ext>
            </a:extLst>
          </p:cNvPr>
          <p:cNvSpPr txBox="1">
            <a:spLocks noChangeArrowheads="1"/>
          </p:cNvSpPr>
          <p:nvPr/>
        </p:nvSpPr>
        <p:spPr bwMode="auto">
          <a:xfrm>
            <a:off x="900113" y="3420000"/>
            <a:ext cx="2374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800" b="1" dirty="0">
                <a:solidFill>
                  <a:srgbClr val="011893"/>
                </a:solidFill>
              </a:rPr>
              <a:t>Our Products</a:t>
            </a:r>
            <a:r>
              <a:rPr lang="en-GB" altLang="en-US" sz="2000" b="1" dirty="0">
                <a:solidFill>
                  <a:srgbClr val="011893"/>
                </a:solidFill>
              </a:rPr>
              <a:t> </a:t>
            </a:r>
            <a:br>
              <a:rPr lang="en-GB" altLang="en-US" sz="2000" b="1" dirty="0">
                <a:solidFill>
                  <a:srgbClr val="011893"/>
                </a:solidFill>
              </a:rPr>
            </a:br>
            <a:r>
              <a:rPr lang="en-GB" altLang="en-US" sz="2000" b="1" dirty="0">
                <a:solidFill>
                  <a:srgbClr val="011893"/>
                </a:solidFill>
              </a:rPr>
              <a:t>             </a:t>
            </a:r>
          </a:p>
        </p:txBody>
      </p:sp>
      <p:sp>
        <p:nvSpPr>
          <p:cNvPr id="15" name="TextBox 14">
            <a:extLst>
              <a:ext uri="{FF2B5EF4-FFF2-40B4-BE49-F238E27FC236}">
                <a16:creationId xmlns:a16="http://schemas.microsoft.com/office/drawing/2014/main" id="{D30C9905-9115-4F3D-BF14-E3EB5A1C26A5}"/>
              </a:ext>
            </a:extLst>
          </p:cNvPr>
          <p:cNvSpPr txBox="1">
            <a:spLocks noChangeArrowheads="1"/>
          </p:cNvSpPr>
          <p:nvPr/>
        </p:nvSpPr>
        <p:spPr bwMode="auto">
          <a:xfrm>
            <a:off x="1620000" y="4536000"/>
            <a:ext cx="88661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b="1" dirty="0">
                <a:solidFill>
                  <a:srgbClr val="011893"/>
                </a:solidFill>
              </a:rPr>
              <a:t>* Chamber and Stage Based Cooling                                                  </a:t>
            </a:r>
            <a:br>
              <a:rPr lang="en-GB" altLang="en-US" sz="2000" b="1" dirty="0">
                <a:solidFill>
                  <a:srgbClr val="011893"/>
                </a:solidFill>
              </a:rPr>
            </a:br>
            <a:br>
              <a:rPr lang="en-GB" altLang="en-US" sz="2000" b="1" dirty="0">
                <a:solidFill>
                  <a:srgbClr val="011893"/>
                </a:solidFill>
              </a:rPr>
            </a:br>
            <a:r>
              <a:rPr lang="en-GB" altLang="en-US" sz="2000" b="1" dirty="0">
                <a:solidFill>
                  <a:srgbClr val="011893"/>
                </a:solidFill>
              </a:rPr>
              <a:t>             </a:t>
            </a:r>
          </a:p>
        </p:txBody>
      </p:sp>
      <p:sp>
        <p:nvSpPr>
          <p:cNvPr id="16" name="TextBox 15">
            <a:extLst>
              <a:ext uri="{FF2B5EF4-FFF2-40B4-BE49-F238E27FC236}">
                <a16:creationId xmlns:a16="http://schemas.microsoft.com/office/drawing/2014/main" id="{C6D70238-A2C6-4508-9868-911157941350}"/>
              </a:ext>
            </a:extLst>
          </p:cNvPr>
          <p:cNvSpPr txBox="1">
            <a:spLocks noChangeArrowheads="1"/>
          </p:cNvSpPr>
          <p:nvPr/>
        </p:nvSpPr>
        <p:spPr bwMode="auto">
          <a:xfrm>
            <a:off x="3611300" y="3420000"/>
            <a:ext cx="21481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800" b="1" dirty="0">
                <a:solidFill>
                  <a:srgbClr val="011893"/>
                </a:solidFill>
              </a:rPr>
              <a:t>Heating </a:t>
            </a:r>
            <a:r>
              <a:rPr lang="en-GB" altLang="en-US" sz="2400" b="1" dirty="0">
                <a:solidFill>
                  <a:srgbClr val="011893"/>
                </a:solidFill>
              </a:rPr>
              <a:t> </a:t>
            </a:r>
            <a:r>
              <a:rPr lang="en-GB" altLang="en-US" sz="2000" b="1" dirty="0">
                <a:solidFill>
                  <a:srgbClr val="011893"/>
                </a:solidFill>
              </a:rPr>
              <a:t> </a:t>
            </a:r>
            <a:br>
              <a:rPr lang="en-GB" altLang="en-US" sz="2000" b="1" dirty="0">
                <a:solidFill>
                  <a:srgbClr val="011893"/>
                </a:solidFill>
              </a:rPr>
            </a:br>
            <a:r>
              <a:rPr lang="en-GB" altLang="en-US" sz="2000" b="1" dirty="0">
                <a:solidFill>
                  <a:srgbClr val="011893"/>
                </a:solidFill>
              </a:rPr>
              <a:t>             </a:t>
            </a:r>
          </a:p>
        </p:txBody>
      </p:sp>
      <p:sp>
        <p:nvSpPr>
          <p:cNvPr id="17" name="TextBox 16">
            <a:extLst>
              <a:ext uri="{FF2B5EF4-FFF2-40B4-BE49-F238E27FC236}">
                <a16:creationId xmlns:a16="http://schemas.microsoft.com/office/drawing/2014/main" id="{D6E3B693-852E-45C9-BB0F-A5BBCA921CAF}"/>
              </a:ext>
            </a:extLst>
          </p:cNvPr>
          <p:cNvSpPr txBox="1">
            <a:spLocks noChangeArrowheads="1"/>
          </p:cNvSpPr>
          <p:nvPr/>
        </p:nvSpPr>
        <p:spPr bwMode="auto">
          <a:xfrm>
            <a:off x="5370653" y="3420000"/>
            <a:ext cx="18360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800" b="1" dirty="0">
                <a:solidFill>
                  <a:srgbClr val="011893"/>
                </a:solidFill>
              </a:rPr>
              <a:t>Cooling </a:t>
            </a:r>
            <a:r>
              <a:rPr lang="en-GB" altLang="en-US" sz="2400" b="1" dirty="0">
                <a:solidFill>
                  <a:srgbClr val="011893"/>
                </a:solidFill>
              </a:rPr>
              <a:t> </a:t>
            </a:r>
            <a:r>
              <a:rPr lang="en-GB" altLang="en-US" sz="2000" b="1" dirty="0">
                <a:solidFill>
                  <a:srgbClr val="011893"/>
                </a:solidFill>
              </a:rPr>
              <a:t> </a:t>
            </a:r>
            <a:br>
              <a:rPr lang="en-GB" altLang="en-US" sz="2000" b="1" dirty="0">
                <a:solidFill>
                  <a:srgbClr val="011893"/>
                </a:solidFill>
              </a:rPr>
            </a:br>
            <a:r>
              <a:rPr lang="en-GB" altLang="en-US" sz="2000" b="1" dirty="0">
                <a:solidFill>
                  <a:srgbClr val="011893"/>
                </a:solidFill>
              </a:rPr>
              <a:t>             </a:t>
            </a:r>
          </a:p>
        </p:txBody>
      </p:sp>
      <p:sp>
        <p:nvSpPr>
          <p:cNvPr id="10" name="TextBox 9">
            <a:extLst>
              <a:ext uri="{FF2B5EF4-FFF2-40B4-BE49-F238E27FC236}">
                <a16:creationId xmlns:a16="http://schemas.microsoft.com/office/drawing/2014/main" id="{ED367A95-1FFA-42D2-8F02-77DAA8615D9B}"/>
              </a:ext>
            </a:extLst>
          </p:cNvPr>
          <p:cNvSpPr txBox="1">
            <a:spLocks noChangeArrowheads="1"/>
          </p:cNvSpPr>
          <p:nvPr/>
        </p:nvSpPr>
        <p:spPr bwMode="auto">
          <a:xfrm>
            <a:off x="1620000" y="5076000"/>
            <a:ext cx="886618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2000" b="1" dirty="0">
                <a:solidFill>
                  <a:srgbClr val="011893"/>
                </a:solidFill>
              </a:rPr>
              <a:t>* Multiple CO</a:t>
            </a:r>
            <a:r>
              <a:rPr lang="en-US" sz="2000" b="1" baseline="-25000" dirty="0">
                <a:solidFill>
                  <a:srgbClr val="011893"/>
                </a:solidFill>
              </a:rPr>
              <a:t>2</a:t>
            </a:r>
            <a:r>
              <a:rPr lang="en-US" sz="2000" b="1" dirty="0">
                <a:solidFill>
                  <a:srgbClr val="011893"/>
                </a:solidFill>
              </a:rPr>
              <a:t> O</a:t>
            </a:r>
            <a:r>
              <a:rPr lang="en-US" sz="2000" b="1" baseline="-25000" dirty="0">
                <a:solidFill>
                  <a:srgbClr val="011893"/>
                </a:solidFill>
              </a:rPr>
              <a:t>2  </a:t>
            </a:r>
            <a:r>
              <a:rPr lang="en-US" sz="2000" b="1" dirty="0">
                <a:solidFill>
                  <a:srgbClr val="011893"/>
                </a:solidFill>
              </a:rPr>
              <a:t>Gas Control Solutions</a:t>
            </a:r>
            <a:br>
              <a:rPr lang="en-GB" sz="2000" b="1" dirty="0">
                <a:solidFill>
                  <a:srgbClr val="011893"/>
                </a:solidFill>
              </a:rPr>
            </a:br>
            <a:r>
              <a:rPr lang="en-GB" sz="2000" b="1" dirty="0">
                <a:solidFill>
                  <a:srgbClr val="011893"/>
                </a:solidFill>
              </a:rPr>
              <a:t>  </a:t>
            </a:r>
            <a:br>
              <a:rPr lang="en-GB" sz="2000" b="1" dirty="0">
                <a:solidFill>
                  <a:srgbClr val="011893"/>
                </a:solidFill>
              </a:rPr>
            </a:br>
            <a:r>
              <a:rPr lang="en-US" b="1" baseline="-25000" dirty="0">
                <a:solidFill>
                  <a:srgbClr val="011893"/>
                </a:solidFill>
              </a:rPr>
              <a:t>	</a:t>
            </a:r>
            <a:endParaRPr lang="en-GB" sz="2000" b="1" dirty="0">
              <a:solidFill>
                <a:srgbClr val="011893"/>
              </a:solidFill>
            </a:endParaRPr>
          </a:p>
          <a:p>
            <a:pPr eaLnBrk="1" hangingPunct="1"/>
            <a:r>
              <a:rPr lang="en-GB" altLang="en-US" sz="2000" b="1" dirty="0">
                <a:solidFill>
                  <a:srgbClr val="011893"/>
                </a:solidFill>
              </a:rPr>
              <a:t>                                                   </a:t>
            </a:r>
            <a:br>
              <a:rPr lang="en-GB" altLang="en-US" sz="2000" b="1" dirty="0">
                <a:solidFill>
                  <a:srgbClr val="011893"/>
                </a:solidFill>
              </a:rPr>
            </a:br>
            <a:r>
              <a:rPr lang="en-GB" altLang="en-US" sz="2000" b="1" dirty="0">
                <a:solidFill>
                  <a:srgbClr val="011893"/>
                </a:solidFill>
              </a:rPr>
              <a:t>           </a:t>
            </a:r>
          </a:p>
        </p:txBody>
      </p:sp>
      <p:sp>
        <p:nvSpPr>
          <p:cNvPr id="11" name="TextBox 10">
            <a:extLst>
              <a:ext uri="{FF2B5EF4-FFF2-40B4-BE49-F238E27FC236}">
                <a16:creationId xmlns:a16="http://schemas.microsoft.com/office/drawing/2014/main" id="{E8F23D12-C804-4822-A7C0-AE89F4231BC1}"/>
              </a:ext>
            </a:extLst>
          </p:cNvPr>
          <p:cNvSpPr txBox="1">
            <a:spLocks noChangeArrowheads="1"/>
          </p:cNvSpPr>
          <p:nvPr/>
        </p:nvSpPr>
        <p:spPr bwMode="auto">
          <a:xfrm>
            <a:off x="7056000" y="3420000"/>
            <a:ext cx="33426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800" b="1" dirty="0">
                <a:solidFill>
                  <a:srgbClr val="011893"/>
                </a:solidFill>
              </a:rPr>
              <a:t>Gas Control</a:t>
            </a:r>
            <a:r>
              <a:rPr lang="en-GB" altLang="en-US" sz="2000" b="1" dirty="0">
                <a:solidFill>
                  <a:srgbClr val="011893"/>
                </a:solidFill>
              </a:rPr>
              <a:t> </a:t>
            </a:r>
            <a:br>
              <a:rPr lang="en-GB" altLang="en-US" sz="2000" b="1" dirty="0">
                <a:solidFill>
                  <a:srgbClr val="011893"/>
                </a:solidFill>
              </a:rPr>
            </a:br>
            <a:r>
              <a:rPr lang="en-GB" altLang="en-US" sz="2000" b="1" dirty="0">
                <a:solidFill>
                  <a:srgbClr val="011893"/>
                </a:solidFill>
              </a:rPr>
              <a:t>             </a:t>
            </a:r>
          </a:p>
        </p:txBody>
      </p:sp>
      <p:sp>
        <p:nvSpPr>
          <p:cNvPr id="12" name="TextBox 11">
            <a:extLst>
              <a:ext uri="{FF2B5EF4-FFF2-40B4-BE49-F238E27FC236}">
                <a16:creationId xmlns:a16="http://schemas.microsoft.com/office/drawing/2014/main" id="{78D77D99-22F6-4852-9A4D-A92CF62A704A}"/>
              </a:ext>
            </a:extLst>
          </p:cNvPr>
          <p:cNvSpPr txBox="1">
            <a:spLocks noChangeArrowheads="1"/>
          </p:cNvSpPr>
          <p:nvPr/>
        </p:nvSpPr>
        <p:spPr bwMode="auto">
          <a:xfrm>
            <a:off x="900000" y="720000"/>
            <a:ext cx="2374900"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800" b="1" dirty="0">
                <a:solidFill>
                  <a:srgbClr val="011893"/>
                </a:solidFill>
              </a:rPr>
              <a:t>Our Company</a:t>
            </a:r>
            <a:r>
              <a:rPr lang="en-GB" altLang="en-US" sz="2000" b="1" dirty="0">
                <a:solidFill>
                  <a:srgbClr val="011893"/>
                </a:solidFill>
              </a:rPr>
              <a:t> </a:t>
            </a:r>
            <a:br>
              <a:rPr lang="en-GB" altLang="en-US" sz="2000" b="1" dirty="0">
                <a:solidFill>
                  <a:srgbClr val="011893"/>
                </a:solidFill>
              </a:rPr>
            </a:br>
            <a:r>
              <a:rPr lang="en-GB" altLang="en-US" sz="2000" b="1" dirty="0">
                <a:solidFill>
                  <a:srgbClr val="011893"/>
                </a:solidFill>
              </a:rPr>
              <a:t>             </a:t>
            </a:r>
          </a:p>
        </p:txBody>
      </p:sp>
      <p:sp>
        <p:nvSpPr>
          <p:cNvPr id="13" name="TextBox 12">
            <a:extLst>
              <a:ext uri="{FF2B5EF4-FFF2-40B4-BE49-F238E27FC236}">
                <a16:creationId xmlns:a16="http://schemas.microsoft.com/office/drawing/2014/main" id="{3D049E79-D00E-4504-A359-3B3E0CA8710C}"/>
              </a:ext>
            </a:extLst>
          </p:cNvPr>
          <p:cNvSpPr txBox="1">
            <a:spLocks noChangeArrowheads="1"/>
          </p:cNvSpPr>
          <p:nvPr/>
        </p:nvSpPr>
        <p:spPr bwMode="auto">
          <a:xfrm>
            <a:off x="1620000" y="1404000"/>
            <a:ext cx="889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b="1" dirty="0">
                <a:solidFill>
                  <a:srgbClr val="011893"/>
                </a:solidFill>
              </a:rPr>
              <a:t>* 1995 First Time Lapse Microscopy  Launched                                             </a:t>
            </a:r>
            <a:br>
              <a:rPr lang="en-GB" altLang="en-US" sz="2000" b="1" dirty="0">
                <a:solidFill>
                  <a:srgbClr val="011893"/>
                </a:solidFill>
              </a:rPr>
            </a:br>
            <a:br>
              <a:rPr lang="en-GB" altLang="en-US" sz="2000" b="1" dirty="0">
                <a:solidFill>
                  <a:srgbClr val="011893"/>
                </a:solidFill>
              </a:rPr>
            </a:br>
            <a:r>
              <a:rPr lang="en-GB" altLang="en-US" sz="2000" b="1" dirty="0">
                <a:solidFill>
                  <a:srgbClr val="011893"/>
                </a:solidFill>
              </a:rPr>
              <a:t>             </a:t>
            </a:r>
          </a:p>
        </p:txBody>
      </p:sp>
      <p:sp>
        <p:nvSpPr>
          <p:cNvPr id="14" name="TextBox 13">
            <a:extLst>
              <a:ext uri="{FF2B5EF4-FFF2-40B4-BE49-F238E27FC236}">
                <a16:creationId xmlns:a16="http://schemas.microsoft.com/office/drawing/2014/main" id="{EBB8D568-0A8E-4B58-B29B-65E194183A29}"/>
              </a:ext>
            </a:extLst>
          </p:cNvPr>
          <p:cNvSpPr txBox="1">
            <a:spLocks noChangeArrowheads="1"/>
          </p:cNvSpPr>
          <p:nvPr/>
        </p:nvSpPr>
        <p:spPr bwMode="auto">
          <a:xfrm>
            <a:off x="1620000" y="1872000"/>
            <a:ext cx="889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b="1" dirty="0">
                <a:solidFill>
                  <a:srgbClr val="011893"/>
                </a:solidFill>
              </a:rPr>
              <a:t>* 2010 First Incubation Systems Developed                                            </a:t>
            </a:r>
            <a:br>
              <a:rPr lang="en-GB" altLang="en-US" sz="2000" b="1" dirty="0">
                <a:solidFill>
                  <a:srgbClr val="011893"/>
                </a:solidFill>
              </a:rPr>
            </a:br>
            <a:br>
              <a:rPr lang="en-GB" altLang="en-US" sz="2000" b="1" dirty="0">
                <a:solidFill>
                  <a:srgbClr val="011893"/>
                </a:solidFill>
              </a:rPr>
            </a:br>
            <a:r>
              <a:rPr lang="en-GB" altLang="en-US" sz="2000" b="1" dirty="0">
                <a:solidFill>
                  <a:srgbClr val="011893"/>
                </a:solidFill>
              </a:rPr>
              <a:t>             </a:t>
            </a:r>
          </a:p>
        </p:txBody>
      </p:sp>
      <p:sp>
        <p:nvSpPr>
          <p:cNvPr id="18" name="TextBox 17">
            <a:extLst>
              <a:ext uri="{FF2B5EF4-FFF2-40B4-BE49-F238E27FC236}">
                <a16:creationId xmlns:a16="http://schemas.microsoft.com/office/drawing/2014/main" id="{F0000620-914B-4D0B-BD61-442C29F41984}"/>
              </a:ext>
            </a:extLst>
          </p:cNvPr>
          <p:cNvSpPr txBox="1">
            <a:spLocks noChangeArrowheads="1"/>
          </p:cNvSpPr>
          <p:nvPr/>
        </p:nvSpPr>
        <p:spPr bwMode="auto">
          <a:xfrm>
            <a:off x="1620000" y="2880000"/>
            <a:ext cx="88920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b="1" dirty="0">
                <a:solidFill>
                  <a:srgbClr val="011893"/>
                </a:solidFill>
              </a:rPr>
              <a:t>* 2017 Product Development with Oxford University                                              </a:t>
            </a:r>
            <a:br>
              <a:rPr lang="en-GB" altLang="en-US" sz="2000" b="1" dirty="0">
                <a:solidFill>
                  <a:srgbClr val="011893"/>
                </a:solidFill>
              </a:rPr>
            </a:br>
            <a:br>
              <a:rPr lang="en-GB" altLang="en-US" sz="2000" b="1" dirty="0">
                <a:solidFill>
                  <a:srgbClr val="011893"/>
                </a:solidFill>
              </a:rPr>
            </a:br>
            <a:r>
              <a:rPr lang="en-GB" altLang="en-US" sz="2000" b="1" dirty="0">
                <a:solidFill>
                  <a:srgbClr val="011893"/>
                </a:solidFill>
              </a:rPr>
              <a:t>             </a:t>
            </a:r>
          </a:p>
        </p:txBody>
      </p:sp>
      <p:sp>
        <p:nvSpPr>
          <p:cNvPr id="20" name="TextBox 19">
            <a:extLst>
              <a:ext uri="{FF2B5EF4-FFF2-40B4-BE49-F238E27FC236}">
                <a16:creationId xmlns:a16="http://schemas.microsoft.com/office/drawing/2014/main" id="{6C6AECFA-84BA-427A-AFD4-F73FB2075826}"/>
              </a:ext>
            </a:extLst>
          </p:cNvPr>
          <p:cNvSpPr txBox="1">
            <a:spLocks noChangeArrowheads="1"/>
          </p:cNvSpPr>
          <p:nvPr/>
        </p:nvSpPr>
        <p:spPr bwMode="auto">
          <a:xfrm>
            <a:off x="1620000" y="2376000"/>
            <a:ext cx="889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b="1" dirty="0">
                <a:solidFill>
                  <a:srgbClr val="011893"/>
                </a:solidFill>
              </a:rPr>
              <a:t>* 2014 Worlds First Vibration Free Incubation System                                            </a:t>
            </a:r>
            <a:br>
              <a:rPr lang="en-GB" altLang="en-US" sz="2000" b="1" dirty="0">
                <a:solidFill>
                  <a:srgbClr val="011893"/>
                </a:solidFill>
              </a:rPr>
            </a:br>
            <a:br>
              <a:rPr lang="en-GB" altLang="en-US" sz="2000" b="1" dirty="0">
                <a:solidFill>
                  <a:srgbClr val="011893"/>
                </a:solidFill>
              </a:rPr>
            </a:br>
            <a:r>
              <a:rPr lang="en-GB" altLang="en-US" sz="2000" b="1" dirty="0">
                <a:solidFill>
                  <a:srgbClr val="011893"/>
                </a:solidFill>
              </a:rPr>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childTnLst>
                          </p:cTn>
                        </p:par>
                        <p:par>
                          <p:cTn id="16" fill="hold">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2000"/>
                                        <p:tgtEl>
                                          <p:spTgt spid="20"/>
                                        </p:tgtEl>
                                      </p:cBhvr>
                                    </p:animEffect>
                                  </p:childTnLst>
                                </p:cTn>
                              </p:par>
                            </p:childTnLst>
                          </p:cTn>
                        </p:par>
                        <p:par>
                          <p:cTn id="20" fill="hold">
                            <p:stCondLst>
                              <p:cond delay="7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2000"/>
                                        <p:tgtEl>
                                          <p:spTgt spid="18"/>
                                        </p:tgtEl>
                                      </p:cBhvr>
                                    </p:animEffect>
                                  </p:childTnLst>
                                </p:cTn>
                              </p:par>
                            </p:childTnLst>
                          </p:cTn>
                        </p:par>
                        <p:par>
                          <p:cTn id="24" fill="hold">
                            <p:stCondLst>
                              <p:cond delay="9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par>
                          <p:cTn id="28" fill="hold">
                            <p:stCondLst>
                              <p:cond delay="10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childTnLst>
                                </p:cTn>
                              </p:par>
                            </p:childTnLst>
                          </p:cTn>
                        </p:par>
                        <p:par>
                          <p:cTn id="32" fill="hold">
                            <p:stCondLst>
                              <p:cond delay="110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childTnLst>
                                </p:cTn>
                              </p:par>
                            </p:childTnLst>
                          </p:cTn>
                        </p:par>
                        <p:par>
                          <p:cTn id="36" fill="hold">
                            <p:stCondLst>
                              <p:cond delay="12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childTnLst>
                                </p:cTn>
                              </p:par>
                            </p:childTnLst>
                          </p:cTn>
                        </p:par>
                        <p:par>
                          <p:cTn id="40" fill="hold">
                            <p:stCondLst>
                              <p:cond delay="13000"/>
                            </p:stCondLst>
                            <p:childTnLst>
                              <p:par>
                                <p:cTn id="41" presetID="10"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2000"/>
                                        <p:tgtEl>
                                          <p:spTgt spid="6"/>
                                        </p:tgtEl>
                                      </p:cBhvr>
                                    </p:animEffect>
                                  </p:childTnLst>
                                </p:cTn>
                              </p:par>
                            </p:childTnLst>
                          </p:cTn>
                        </p:par>
                        <p:par>
                          <p:cTn id="44" fill="hold">
                            <p:stCondLst>
                              <p:cond delay="150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childTnLst>
                                </p:cTn>
                              </p:par>
                            </p:childTnLst>
                          </p:cTn>
                        </p:par>
                        <p:par>
                          <p:cTn id="48" fill="hold">
                            <p:stCondLst>
                              <p:cond delay="17000"/>
                            </p:stCondLst>
                            <p:childTnLst>
                              <p:par>
                                <p:cTn id="49" presetID="10"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5" grpId="0"/>
      <p:bldP spid="16" grpId="0"/>
      <p:bldP spid="17" grpId="0"/>
      <p:bldP spid="10" grpId="0"/>
      <p:bldP spid="11" grpId="0"/>
      <p:bldP spid="12" grpId="0"/>
      <p:bldP spid="13" grpId="0"/>
      <p:bldP spid="14" grpId="0"/>
      <p:bldP spid="18"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DB747-73CF-9043-BD0C-24051643339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913707" y="6139916"/>
            <a:ext cx="2957754" cy="615696"/>
          </a:xfrm>
          <a:prstGeom prst="rect">
            <a:avLst/>
          </a:prstGeom>
        </p:spPr>
      </p:pic>
      <p:sp>
        <p:nvSpPr>
          <p:cNvPr id="7" name="Title 7">
            <a:extLst>
              <a:ext uri="{FF2B5EF4-FFF2-40B4-BE49-F238E27FC236}">
                <a16:creationId xmlns:a16="http://schemas.microsoft.com/office/drawing/2014/main" id="{50F40A8E-1F73-4586-A8AE-D2E62BDDF455}"/>
              </a:ext>
            </a:extLst>
          </p:cNvPr>
          <p:cNvSpPr txBox="1">
            <a:spLocks/>
          </p:cNvSpPr>
          <p:nvPr/>
        </p:nvSpPr>
        <p:spPr>
          <a:xfrm>
            <a:off x="612000" y="720000"/>
            <a:ext cx="10668001" cy="1117229"/>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011893"/>
                </a:solidFill>
                <a:latin typeface="+mn-lt"/>
              </a:rPr>
              <a:t>Ordering Information- Chamber Incubation and CO</a:t>
            </a:r>
            <a:r>
              <a:rPr lang="en-GB" sz="2400" b="1" baseline="-25000" dirty="0">
                <a:solidFill>
                  <a:srgbClr val="011893"/>
                </a:solidFill>
                <a:latin typeface="+mn-lt"/>
              </a:rPr>
              <a:t>2 </a:t>
            </a:r>
            <a:r>
              <a:rPr lang="en-GB" sz="2400" b="1" dirty="0">
                <a:solidFill>
                  <a:srgbClr val="011893"/>
                </a:solidFill>
                <a:latin typeface="+mn-lt"/>
              </a:rPr>
              <a:t>Control:</a:t>
            </a:r>
            <a:br>
              <a:rPr lang="en-GB" sz="2400" b="1" dirty="0">
                <a:solidFill>
                  <a:srgbClr val="011893"/>
                </a:solidFill>
                <a:latin typeface="+mn-lt"/>
              </a:rPr>
            </a:br>
            <a:r>
              <a:rPr lang="en-GB" sz="2200" b="1" dirty="0">
                <a:solidFill>
                  <a:srgbClr val="011893"/>
                </a:solidFill>
                <a:latin typeface="+mn-lt"/>
              </a:rPr>
              <a:t>            </a:t>
            </a:r>
            <a:br>
              <a:rPr lang="en-GB" dirty="0"/>
            </a:br>
            <a:endParaRPr lang="en-US" sz="2800" dirty="0">
              <a:solidFill>
                <a:srgbClr val="011893"/>
              </a:solidFill>
              <a:latin typeface="+mn-lt"/>
            </a:endParaRPr>
          </a:p>
        </p:txBody>
      </p:sp>
      <p:sp>
        <p:nvSpPr>
          <p:cNvPr id="13" name="Title 7">
            <a:extLst>
              <a:ext uri="{FF2B5EF4-FFF2-40B4-BE49-F238E27FC236}">
                <a16:creationId xmlns:a16="http://schemas.microsoft.com/office/drawing/2014/main" id="{043ACB4F-B15D-4EBF-A881-8EF991798A04}"/>
              </a:ext>
            </a:extLst>
          </p:cNvPr>
          <p:cNvSpPr txBox="1">
            <a:spLocks/>
          </p:cNvSpPr>
          <p:nvPr/>
        </p:nvSpPr>
        <p:spPr>
          <a:xfrm>
            <a:off x="1008000" y="1332000"/>
            <a:ext cx="6840000" cy="1944000"/>
          </a:xfrm>
          <a:prstGeom prst="rect">
            <a:avLst/>
          </a:prstGeom>
          <a:ln w="19050">
            <a:noFill/>
          </a:ln>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dirty="0">
                <a:solidFill>
                  <a:srgbClr val="011893"/>
                </a:solidFill>
                <a:latin typeface="+mn-lt"/>
              </a:rPr>
              <a:t>Model	   Colour       Layer Option              Microscope Modality</a:t>
            </a:r>
          </a:p>
          <a:p>
            <a:br>
              <a:rPr lang="en-GB" sz="2000" b="1" dirty="0">
                <a:solidFill>
                  <a:srgbClr val="011893"/>
                </a:solidFill>
                <a:latin typeface="+mn-lt"/>
              </a:rPr>
            </a:br>
            <a:r>
              <a:rPr lang="en-GB" sz="1200" b="1" dirty="0">
                <a:solidFill>
                  <a:srgbClr val="011893"/>
                </a:solidFill>
                <a:latin typeface="+mn-lt"/>
              </a:rPr>
              <a:t>IX71                  CL/MB/MBC	        N/A	       WDF/CREST_v3/YOKO/CONFOCAL</a:t>
            </a:r>
            <a:br>
              <a:rPr lang="en-GB" sz="1200" b="1" dirty="0">
                <a:solidFill>
                  <a:srgbClr val="011893"/>
                </a:solidFill>
                <a:latin typeface="+mn-lt"/>
              </a:rPr>
            </a:br>
            <a:r>
              <a:rPr lang="en-GB" sz="1200" b="1" dirty="0">
                <a:solidFill>
                  <a:srgbClr val="011893"/>
                </a:solidFill>
                <a:latin typeface="+mn-lt"/>
              </a:rPr>
              <a:t>IX81	CL/MB/MBC	        N/A	       WDF/CREST_v3/YOKO/CONFOCAL</a:t>
            </a:r>
          </a:p>
          <a:p>
            <a:endParaRPr lang="en-GB" sz="1200" b="1" dirty="0">
              <a:solidFill>
                <a:srgbClr val="011893"/>
              </a:solidFill>
              <a:latin typeface="+mn-lt"/>
            </a:endParaRPr>
          </a:p>
          <a:p>
            <a:r>
              <a:rPr lang="en-GB" sz="1200" b="1" dirty="0">
                <a:solidFill>
                  <a:srgbClr val="011893"/>
                </a:solidFill>
                <a:latin typeface="+mn-lt"/>
              </a:rPr>
              <a:t>IX73                  CL/MB/MBC	       1L/2L                WDF/CREST_v3/YOKO/CONFOCAL</a:t>
            </a:r>
            <a:br>
              <a:rPr lang="en-GB" sz="1200" b="1" dirty="0">
                <a:solidFill>
                  <a:srgbClr val="011893"/>
                </a:solidFill>
                <a:latin typeface="+mn-lt"/>
              </a:rPr>
            </a:br>
            <a:r>
              <a:rPr lang="en-GB" sz="1200" b="1" dirty="0">
                <a:solidFill>
                  <a:srgbClr val="011893"/>
                </a:solidFill>
                <a:latin typeface="+mn-lt"/>
              </a:rPr>
              <a:t>IX83	CL/MB/MBC	       1L/2L                WDF/CREST_v3/YOKO/CONFOCAL</a:t>
            </a:r>
          </a:p>
          <a:p>
            <a:endParaRPr lang="en-GB" sz="1200" b="1" dirty="0">
              <a:solidFill>
                <a:srgbClr val="011893"/>
              </a:solidFill>
              <a:latin typeface="+mn-lt"/>
            </a:endParaRPr>
          </a:p>
          <a:p>
            <a:r>
              <a:rPr lang="en-GB" sz="1200" b="1" dirty="0">
                <a:solidFill>
                  <a:srgbClr val="011893"/>
                </a:solidFill>
                <a:latin typeface="+mn-lt"/>
              </a:rPr>
              <a:t>i.e.       IX83, 2 layers, Clear with Crest_v3   is :    IX83_CL_2L_CREST_v3        </a:t>
            </a:r>
            <a:br>
              <a:rPr lang="en-GB" sz="1600" b="1" dirty="0">
                <a:solidFill>
                  <a:srgbClr val="011893"/>
                </a:solidFill>
                <a:latin typeface="+mn-lt"/>
              </a:rPr>
            </a:br>
            <a:br>
              <a:rPr lang="en-GB" sz="1600" b="1" dirty="0">
                <a:solidFill>
                  <a:srgbClr val="011893"/>
                </a:solidFill>
                <a:latin typeface="+mn-lt"/>
              </a:rPr>
            </a:br>
            <a:br>
              <a:rPr lang="en-GB" sz="1600" b="1" dirty="0">
                <a:solidFill>
                  <a:srgbClr val="011893"/>
                </a:solidFill>
                <a:latin typeface="+mn-lt"/>
              </a:rPr>
            </a:br>
            <a:br>
              <a:rPr lang="en-GB" sz="1400" dirty="0">
                <a:latin typeface="+mn-lt"/>
              </a:rPr>
            </a:br>
            <a:br>
              <a:rPr lang="en-GB" dirty="0"/>
            </a:br>
            <a:endParaRPr lang="en-US" sz="2800" dirty="0">
              <a:solidFill>
                <a:srgbClr val="011893"/>
              </a:solidFill>
              <a:latin typeface="+mn-lt"/>
            </a:endParaRPr>
          </a:p>
        </p:txBody>
      </p:sp>
      <p:sp>
        <p:nvSpPr>
          <p:cNvPr id="9" name="Title 7">
            <a:extLst>
              <a:ext uri="{FF2B5EF4-FFF2-40B4-BE49-F238E27FC236}">
                <a16:creationId xmlns:a16="http://schemas.microsoft.com/office/drawing/2014/main" id="{DE5176BE-F623-4E66-AB03-9703CD54AE72}"/>
              </a:ext>
            </a:extLst>
          </p:cNvPr>
          <p:cNvSpPr txBox="1">
            <a:spLocks/>
          </p:cNvSpPr>
          <p:nvPr/>
        </p:nvSpPr>
        <p:spPr>
          <a:xfrm>
            <a:off x="5112000" y="5472000"/>
            <a:ext cx="3912243" cy="1625789"/>
          </a:xfrm>
          <a:prstGeom prst="rect">
            <a:avLst/>
          </a:prstGeom>
          <a:ln w="19050">
            <a:noFill/>
          </a:ln>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000" dirty="0">
                <a:latin typeface="+mn-lt"/>
              </a:rPr>
              <a:t>Notes:</a:t>
            </a:r>
          </a:p>
          <a:p>
            <a:r>
              <a:rPr lang="en-GB" sz="1000" dirty="0">
                <a:latin typeface="+mn-lt"/>
              </a:rPr>
              <a:t>Colour:          CL=Clear     MB=Matt Black        </a:t>
            </a:r>
            <a:br>
              <a:rPr lang="en-GB" sz="1000" dirty="0">
                <a:latin typeface="+mn-lt"/>
              </a:rPr>
            </a:br>
            <a:r>
              <a:rPr lang="en-GB" sz="1000" dirty="0">
                <a:latin typeface="+mn-lt"/>
              </a:rPr>
              <a:t>                                           MBC= Matt Black with Clear Front</a:t>
            </a:r>
            <a:br>
              <a:rPr lang="en-GB" sz="1000" dirty="0">
                <a:latin typeface="+mn-lt"/>
              </a:rPr>
            </a:br>
            <a:r>
              <a:rPr lang="en-GB" sz="1000" dirty="0">
                <a:latin typeface="+mn-lt"/>
              </a:rPr>
              <a:t>Layer             1L=  One Layer        </a:t>
            </a:r>
            <a:br>
              <a:rPr lang="en-GB" sz="1000" dirty="0">
                <a:latin typeface="+mn-lt"/>
              </a:rPr>
            </a:br>
            <a:r>
              <a:rPr lang="en-GB" sz="1000" dirty="0">
                <a:latin typeface="+mn-lt"/>
              </a:rPr>
              <a:t>                      2L= Two Layer Option</a:t>
            </a:r>
          </a:p>
          <a:p>
            <a:r>
              <a:rPr lang="en-GB" sz="1000" dirty="0">
                <a:latin typeface="+mn-lt"/>
              </a:rPr>
              <a:t>Microscope  WDF=Widefield              CREST_v3          </a:t>
            </a:r>
            <a:br>
              <a:rPr lang="en-GB" sz="1000" dirty="0">
                <a:latin typeface="+mn-lt"/>
              </a:rPr>
            </a:br>
            <a:r>
              <a:rPr lang="en-GB" sz="1000" dirty="0">
                <a:latin typeface="+mn-lt"/>
              </a:rPr>
              <a:t>                       YOKO=YOGOGAWA        CONFOCAL</a:t>
            </a:r>
          </a:p>
          <a:p>
            <a:endParaRPr lang="en-US" sz="1200" b="1" dirty="0">
              <a:solidFill>
                <a:srgbClr val="011893"/>
              </a:solidFill>
              <a:latin typeface="+mn-lt"/>
            </a:endParaRPr>
          </a:p>
          <a:p>
            <a:endParaRPr lang="en-US" sz="1200" b="1" dirty="0">
              <a:solidFill>
                <a:srgbClr val="011893"/>
              </a:solidFill>
              <a:latin typeface="+mn-lt"/>
            </a:endParaRPr>
          </a:p>
          <a:p>
            <a:endParaRPr lang="en-US" sz="1200" b="1" dirty="0">
              <a:solidFill>
                <a:srgbClr val="011893"/>
              </a:solidFill>
              <a:latin typeface="+mn-lt"/>
            </a:endParaRPr>
          </a:p>
          <a:p>
            <a:endParaRPr lang="en-US" sz="1200" b="1" dirty="0">
              <a:solidFill>
                <a:srgbClr val="011893"/>
              </a:solidFill>
              <a:latin typeface="+mn-lt"/>
            </a:endParaRPr>
          </a:p>
          <a:p>
            <a:r>
              <a:rPr lang="en-US" sz="1200" dirty="0">
                <a:noFill/>
                <a:latin typeface="+mn-lt"/>
              </a:rPr>
              <a:t>Tt</a:t>
            </a:r>
            <a:r>
              <a:rPr lang="en-US" dirty="0"/>
              <a:t>	</a:t>
            </a:r>
            <a:br>
              <a:rPr lang="en-GB" dirty="0"/>
            </a:br>
            <a:endParaRPr lang="en-US" sz="2800" dirty="0">
              <a:solidFill>
                <a:srgbClr val="011893"/>
              </a:solidFill>
              <a:latin typeface="+mn-lt"/>
            </a:endParaRPr>
          </a:p>
        </p:txBody>
      </p:sp>
      <p:sp>
        <p:nvSpPr>
          <p:cNvPr id="10" name="Title 7">
            <a:extLst>
              <a:ext uri="{FF2B5EF4-FFF2-40B4-BE49-F238E27FC236}">
                <a16:creationId xmlns:a16="http://schemas.microsoft.com/office/drawing/2014/main" id="{C4EA5A8C-DA38-4BA3-AD83-35D7AAAC4312}"/>
              </a:ext>
            </a:extLst>
          </p:cNvPr>
          <p:cNvSpPr txBox="1">
            <a:spLocks/>
          </p:cNvSpPr>
          <p:nvPr/>
        </p:nvSpPr>
        <p:spPr>
          <a:xfrm>
            <a:off x="1008000" y="5472000"/>
            <a:ext cx="3588327" cy="1117229"/>
          </a:xfrm>
          <a:prstGeom prst="rect">
            <a:avLst/>
          </a:prstGeom>
          <a:ln w="19050">
            <a:noFill/>
          </a:ln>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000" dirty="0">
                <a:latin typeface="+mn-lt"/>
              </a:rPr>
              <a:t>All Systems Include:</a:t>
            </a:r>
          </a:p>
          <a:p>
            <a:r>
              <a:rPr lang="en-US" sz="1000" dirty="0">
                <a:latin typeface="+mn-lt"/>
              </a:rPr>
              <a:t>DP_MTC_2000      Microprocessor Temperature Controller</a:t>
            </a:r>
            <a:br>
              <a:rPr lang="en-US" sz="1000" dirty="0">
                <a:latin typeface="+mn-lt"/>
              </a:rPr>
            </a:br>
            <a:r>
              <a:rPr lang="en-US" sz="1000" dirty="0">
                <a:latin typeface="+mn-lt"/>
              </a:rPr>
              <a:t>DP_150_VF            Two Vibration Free Heater Modules. </a:t>
            </a:r>
            <a:br>
              <a:rPr lang="en-US" sz="1000" dirty="0">
                <a:latin typeface="+mn-lt"/>
              </a:rPr>
            </a:br>
            <a:r>
              <a:rPr lang="en-US" sz="1000" dirty="0">
                <a:latin typeface="+mn-lt"/>
              </a:rPr>
              <a:t>DP-PT100_TS         Stainless Steel Temperature Sensor</a:t>
            </a:r>
          </a:p>
          <a:p>
            <a:endParaRPr lang="en-US" sz="1200" b="1" dirty="0">
              <a:solidFill>
                <a:srgbClr val="011893"/>
              </a:solidFill>
            </a:endParaRPr>
          </a:p>
          <a:p>
            <a:br>
              <a:rPr lang="en-US" sz="1200" b="1" dirty="0">
                <a:solidFill>
                  <a:srgbClr val="011893"/>
                </a:solidFill>
                <a:latin typeface="+mn-lt"/>
              </a:rPr>
            </a:br>
            <a:endParaRPr lang="en-US" sz="1200" b="1" dirty="0">
              <a:solidFill>
                <a:srgbClr val="011893"/>
              </a:solidFill>
              <a:latin typeface="+mn-lt"/>
            </a:endParaRPr>
          </a:p>
          <a:p>
            <a:endParaRPr lang="en-US" sz="1200" b="1" dirty="0">
              <a:solidFill>
                <a:srgbClr val="011893"/>
              </a:solidFill>
              <a:latin typeface="+mn-lt"/>
            </a:endParaRPr>
          </a:p>
          <a:p>
            <a:r>
              <a:rPr lang="en-US" sz="1200" dirty="0">
                <a:noFill/>
                <a:latin typeface="+mn-lt"/>
              </a:rPr>
              <a:t>Tt</a:t>
            </a:r>
            <a:r>
              <a:rPr lang="en-US" dirty="0"/>
              <a:t>	</a:t>
            </a:r>
            <a:br>
              <a:rPr lang="en-GB" dirty="0"/>
            </a:br>
            <a:endParaRPr lang="en-US" sz="2800" dirty="0">
              <a:solidFill>
                <a:srgbClr val="011893"/>
              </a:solidFill>
              <a:latin typeface="+mn-lt"/>
            </a:endParaRPr>
          </a:p>
        </p:txBody>
      </p:sp>
      <p:sp>
        <p:nvSpPr>
          <p:cNvPr id="8" name="Title 7">
            <a:extLst>
              <a:ext uri="{FF2B5EF4-FFF2-40B4-BE49-F238E27FC236}">
                <a16:creationId xmlns:a16="http://schemas.microsoft.com/office/drawing/2014/main" id="{4020045E-0E33-4506-9AA5-4A9E77FD5247}"/>
              </a:ext>
            </a:extLst>
          </p:cNvPr>
          <p:cNvSpPr txBox="1">
            <a:spLocks/>
          </p:cNvSpPr>
          <p:nvPr/>
        </p:nvSpPr>
        <p:spPr>
          <a:xfrm>
            <a:off x="1008000" y="3456000"/>
            <a:ext cx="6840000" cy="1512000"/>
          </a:xfrm>
          <a:prstGeom prst="rect">
            <a:avLst/>
          </a:prstGeom>
          <a:ln w="19050">
            <a:noFill/>
          </a:ln>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dirty="0">
                <a:solidFill>
                  <a:srgbClr val="011893"/>
                </a:solidFill>
                <a:latin typeface="+mn-lt"/>
              </a:rPr>
              <a:t>Gas Controller</a:t>
            </a:r>
          </a:p>
          <a:p>
            <a:br>
              <a:rPr lang="en-US" sz="1200" b="1" dirty="0">
                <a:solidFill>
                  <a:srgbClr val="011893"/>
                </a:solidFill>
                <a:latin typeface="+mn-lt"/>
              </a:rPr>
            </a:br>
            <a:r>
              <a:rPr lang="en-US" sz="1200" b="1" dirty="0">
                <a:solidFill>
                  <a:srgbClr val="011893"/>
                </a:solidFill>
                <a:latin typeface="+mn-lt"/>
              </a:rPr>
              <a:t>DP_CO2_MIX_0_18 	</a:t>
            </a:r>
            <a:r>
              <a:rPr lang="en-US" sz="1200" dirty="0">
                <a:solidFill>
                  <a:srgbClr val="011893"/>
                </a:solidFill>
                <a:latin typeface="+mn-lt"/>
              </a:rPr>
              <a:t>Microprocessor Controlled CO2 Controller 0-18% CO2 range</a:t>
            </a:r>
            <a:br>
              <a:rPr lang="en-US" sz="1200" dirty="0">
                <a:solidFill>
                  <a:srgbClr val="011893"/>
                </a:solidFill>
                <a:latin typeface="+mn-lt"/>
              </a:rPr>
            </a:br>
            <a:br>
              <a:rPr lang="en-US" sz="1200" dirty="0">
                <a:solidFill>
                  <a:srgbClr val="011893"/>
                </a:solidFill>
                <a:latin typeface="+mn-lt"/>
              </a:rPr>
            </a:br>
            <a:r>
              <a:rPr lang="en-US" sz="1200" b="1" dirty="0">
                <a:solidFill>
                  <a:srgbClr val="011893"/>
                </a:solidFill>
                <a:latin typeface="+mn-lt"/>
              </a:rPr>
              <a:t>DP_SEAL_INSERT	</a:t>
            </a:r>
            <a:r>
              <a:rPr lang="en-US" sz="1200" dirty="0">
                <a:solidFill>
                  <a:srgbClr val="011893"/>
                </a:solidFill>
                <a:latin typeface="+mn-lt"/>
              </a:rPr>
              <a:t>K-Type sealed insert with glass lid, for 96 well, 35mm Petri and 75x25mm                                    		slide sample holder.</a:t>
            </a:r>
            <a:br>
              <a:rPr lang="en-US" sz="1200" dirty="0">
                <a:solidFill>
                  <a:srgbClr val="011893"/>
                </a:solidFill>
                <a:latin typeface="+mn-lt"/>
              </a:rPr>
            </a:br>
            <a:r>
              <a:rPr lang="en-US" sz="1200" b="1" dirty="0">
                <a:solidFill>
                  <a:srgbClr val="011893"/>
                </a:solidFill>
                <a:latin typeface="+mn-lt"/>
              </a:rPr>
              <a:t>OLY_STAGE_PLATE                   </a:t>
            </a:r>
            <a:r>
              <a:rPr lang="en-US" sz="1200" dirty="0">
                <a:solidFill>
                  <a:srgbClr val="011893"/>
                </a:solidFill>
                <a:latin typeface="+mn-lt"/>
              </a:rPr>
              <a:t>Adaptor plate to for K-type to Olympus Stage</a:t>
            </a:r>
            <a:br>
              <a:rPr lang="en-US" sz="1200" dirty="0">
                <a:solidFill>
                  <a:srgbClr val="011893"/>
                </a:solidFill>
                <a:latin typeface="+mn-lt"/>
              </a:rPr>
            </a:br>
            <a:br>
              <a:rPr lang="en-US" sz="1200" dirty="0">
                <a:solidFill>
                  <a:srgbClr val="011893"/>
                </a:solidFill>
              </a:rPr>
            </a:br>
            <a:r>
              <a:rPr lang="en-US" sz="1200" dirty="0">
                <a:solidFill>
                  <a:srgbClr val="011893"/>
                </a:solidFill>
              </a:rPr>
              <a:t>.</a:t>
            </a:r>
            <a:br>
              <a:rPr lang="en-US" sz="1200" dirty="0">
                <a:solidFill>
                  <a:srgbClr val="011893"/>
                </a:solidFill>
              </a:rPr>
            </a:br>
            <a:r>
              <a:rPr lang="en-GB" sz="1600" b="1" dirty="0">
                <a:solidFill>
                  <a:srgbClr val="011893"/>
                </a:solidFill>
                <a:latin typeface="+mn-lt"/>
              </a:rPr>
              <a:t>	      </a:t>
            </a:r>
          </a:p>
          <a:p>
            <a:br>
              <a:rPr lang="en-GB" sz="2000" b="1" dirty="0">
                <a:solidFill>
                  <a:srgbClr val="011893"/>
                </a:solidFill>
                <a:latin typeface="+mn-lt"/>
              </a:rPr>
            </a:br>
            <a:r>
              <a:rPr lang="en-GB" sz="1400" b="1" dirty="0">
                <a:solidFill>
                  <a:srgbClr val="011893"/>
                </a:solidFill>
                <a:latin typeface="+mn-lt"/>
              </a:rPr>
              <a:t>	</a:t>
            </a:r>
          </a:p>
          <a:p>
            <a:r>
              <a:rPr lang="en-GB" sz="1400" b="1" dirty="0">
                <a:solidFill>
                  <a:srgbClr val="011893"/>
                </a:solidFill>
                <a:latin typeface="+mn-lt"/>
              </a:rPr>
              <a:t>       </a:t>
            </a:r>
            <a:br>
              <a:rPr lang="en-GB" sz="1600" b="1" dirty="0">
                <a:solidFill>
                  <a:srgbClr val="011893"/>
                </a:solidFill>
                <a:latin typeface="+mn-lt"/>
              </a:rPr>
            </a:br>
            <a:br>
              <a:rPr lang="en-GB" sz="1600" b="1" dirty="0">
                <a:solidFill>
                  <a:srgbClr val="011893"/>
                </a:solidFill>
                <a:latin typeface="+mn-lt"/>
              </a:rPr>
            </a:br>
            <a:br>
              <a:rPr lang="en-GB" sz="1600" b="1" dirty="0">
                <a:solidFill>
                  <a:srgbClr val="011893"/>
                </a:solidFill>
                <a:latin typeface="+mn-lt"/>
              </a:rPr>
            </a:br>
            <a:br>
              <a:rPr lang="en-GB" sz="1400" dirty="0">
                <a:latin typeface="+mn-lt"/>
              </a:rPr>
            </a:br>
            <a:br>
              <a:rPr lang="en-GB" dirty="0"/>
            </a:br>
            <a:endParaRPr lang="en-US" sz="2800" dirty="0">
              <a:solidFill>
                <a:srgbClr val="011893"/>
              </a:solidFill>
              <a:latin typeface="+mn-lt"/>
            </a:endParaRPr>
          </a:p>
        </p:txBody>
      </p:sp>
    </p:spTree>
    <p:extLst>
      <p:ext uri="{BB962C8B-B14F-4D97-AF65-F5344CB8AC3E}">
        <p14:creationId xmlns:p14="http://schemas.microsoft.com/office/powerpoint/2010/main" val="39184259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p:bldP spid="10"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DB747-73CF-9043-BD0C-24051643339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913707" y="6139916"/>
            <a:ext cx="2957754" cy="615696"/>
          </a:xfrm>
          <a:prstGeom prst="rect">
            <a:avLst/>
          </a:prstGeom>
        </p:spPr>
      </p:pic>
      <p:sp>
        <p:nvSpPr>
          <p:cNvPr id="7" name="Title 7">
            <a:extLst>
              <a:ext uri="{FF2B5EF4-FFF2-40B4-BE49-F238E27FC236}">
                <a16:creationId xmlns:a16="http://schemas.microsoft.com/office/drawing/2014/main" id="{50F40A8E-1F73-4586-A8AE-D2E62BDDF455}"/>
              </a:ext>
            </a:extLst>
          </p:cNvPr>
          <p:cNvSpPr txBox="1">
            <a:spLocks/>
          </p:cNvSpPr>
          <p:nvPr/>
        </p:nvSpPr>
        <p:spPr>
          <a:xfrm>
            <a:off x="612000" y="720000"/>
            <a:ext cx="10668001" cy="1117229"/>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011893"/>
                </a:solidFill>
                <a:latin typeface="+mn-lt"/>
              </a:rPr>
              <a:t>Ordering Information- Chamber Incubation and CO</a:t>
            </a:r>
            <a:r>
              <a:rPr lang="en-GB" sz="2400" b="1" baseline="-25000" dirty="0">
                <a:solidFill>
                  <a:srgbClr val="011893"/>
                </a:solidFill>
                <a:latin typeface="+mn-lt"/>
              </a:rPr>
              <a:t>2 </a:t>
            </a:r>
            <a:r>
              <a:rPr lang="en-GB" sz="2400" b="1" dirty="0">
                <a:solidFill>
                  <a:srgbClr val="011893"/>
                </a:solidFill>
                <a:latin typeface="+mn-lt"/>
              </a:rPr>
              <a:t>Control:</a:t>
            </a:r>
            <a:br>
              <a:rPr lang="en-GB" sz="2400" b="1" dirty="0">
                <a:solidFill>
                  <a:srgbClr val="011893"/>
                </a:solidFill>
                <a:latin typeface="+mn-lt"/>
              </a:rPr>
            </a:br>
            <a:r>
              <a:rPr lang="en-GB" sz="2200" b="1" dirty="0">
                <a:solidFill>
                  <a:srgbClr val="011893"/>
                </a:solidFill>
                <a:latin typeface="+mn-lt"/>
              </a:rPr>
              <a:t>            </a:t>
            </a:r>
            <a:br>
              <a:rPr lang="en-GB" dirty="0"/>
            </a:br>
            <a:endParaRPr lang="en-US" sz="2800" dirty="0">
              <a:solidFill>
                <a:srgbClr val="011893"/>
              </a:solidFill>
              <a:latin typeface="+mn-lt"/>
            </a:endParaRPr>
          </a:p>
        </p:txBody>
      </p:sp>
      <p:sp>
        <p:nvSpPr>
          <p:cNvPr id="13" name="Title 7">
            <a:extLst>
              <a:ext uri="{FF2B5EF4-FFF2-40B4-BE49-F238E27FC236}">
                <a16:creationId xmlns:a16="http://schemas.microsoft.com/office/drawing/2014/main" id="{043ACB4F-B15D-4EBF-A881-8EF991798A04}"/>
              </a:ext>
            </a:extLst>
          </p:cNvPr>
          <p:cNvSpPr txBox="1">
            <a:spLocks/>
          </p:cNvSpPr>
          <p:nvPr/>
        </p:nvSpPr>
        <p:spPr>
          <a:xfrm>
            <a:off x="1008000" y="1332000"/>
            <a:ext cx="6840000" cy="1944000"/>
          </a:xfrm>
          <a:prstGeom prst="rect">
            <a:avLst/>
          </a:prstGeom>
          <a:ln w="19050">
            <a:noFill/>
          </a:ln>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dirty="0">
                <a:solidFill>
                  <a:srgbClr val="011893"/>
                </a:solidFill>
                <a:latin typeface="+mn-lt"/>
              </a:rPr>
              <a:t>Model	   Colour       Layer Option              Microscope Modality</a:t>
            </a:r>
          </a:p>
          <a:p>
            <a:br>
              <a:rPr lang="en-GB" sz="2000" b="1" dirty="0">
                <a:solidFill>
                  <a:srgbClr val="011893"/>
                </a:solidFill>
                <a:latin typeface="+mn-lt"/>
              </a:rPr>
            </a:br>
            <a:r>
              <a:rPr lang="en-GB" sz="1200" b="1" dirty="0">
                <a:solidFill>
                  <a:srgbClr val="011893"/>
                </a:solidFill>
                <a:latin typeface="+mn-lt"/>
              </a:rPr>
              <a:t>IX71                  CL/MB/MBC	        N/A	       WDF/CREST_v3/YOKO/CONFOCAL</a:t>
            </a:r>
            <a:br>
              <a:rPr lang="en-GB" sz="1200" b="1" dirty="0">
                <a:solidFill>
                  <a:srgbClr val="011893"/>
                </a:solidFill>
                <a:latin typeface="+mn-lt"/>
              </a:rPr>
            </a:br>
            <a:r>
              <a:rPr lang="en-GB" sz="1200" b="1" dirty="0">
                <a:solidFill>
                  <a:srgbClr val="011893"/>
                </a:solidFill>
                <a:latin typeface="+mn-lt"/>
              </a:rPr>
              <a:t>IX81	CL/MB/MBC	        N/A	       WDF/CREST_v3/YOKO/CONFOCAL</a:t>
            </a:r>
          </a:p>
          <a:p>
            <a:endParaRPr lang="en-GB" sz="1200" b="1" dirty="0">
              <a:solidFill>
                <a:srgbClr val="011893"/>
              </a:solidFill>
              <a:latin typeface="+mn-lt"/>
            </a:endParaRPr>
          </a:p>
          <a:p>
            <a:r>
              <a:rPr lang="en-GB" sz="1200" b="1" dirty="0">
                <a:solidFill>
                  <a:srgbClr val="011893"/>
                </a:solidFill>
                <a:latin typeface="+mn-lt"/>
              </a:rPr>
              <a:t>IX73                  CL/MB/MBC	       1L/2L                WDF/CREST_v3/YOKO/CONFOCAL</a:t>
            </a:r>
            <a:br>
              <a:rPr lang="en-GB" sz="1200" b="1" dirty="0">
                <a:solidFill>
                  <a:srgbClr val="011893"/>
                </a:solidFill>
                <a:latin typeface="+mn-lt"/>
              </a:rPr>
            </a:br>
            <a:r>
              <a:rPr lang="en-GB" sz="1200" b="1" dirty="0">
                <a:solidFill>
                  <a:srgbClr val="011893"/>
                </a:solidFill>
                <a:latin typeface="+mn-lt"/>
              </a:rPr>
              <a:t>IX83	CL/MB/MBC	       1L/2L                WDF/CREST_v3/YOKO/CONFOCAL</a:t>
            </a:r>
          </a:p>
          <a:p>
            <a:endParaRPr lang="en-GB" sz="1200" b="1" dirty="0">
              <a:solidFill>
                <a:srgbClr val="011893"/>
              </a:solidFill>
              <a:latin typeface="+mn-lt"/>
            </a:endParaRPr>
          </a:p>
          <a:p>
            <a:r>
              <a:rPr lang="en-GB" sz="1200" b="1" dirty="0">
                <a:solidFill>
                  <a:srgbClr val="011893"/>
                </a:solidFill>
                <a:latin typeface="+mn-lt"/>
              </a:rPr>
              <a:t>i.e.       IX83, 2 layers, Clear with Crest_v3   is :    IX83_CL_2L_CREST_v3        </a:t>
            </a:r>
            <a:br>
              <a:rPr lang="en-GB" sz="1600" b="1" dirty="0">
                <a:solidFill>
                  <a:srgbClr val="011893"/>
                </a:solidFill>
                <a:latin typeface="+mn-lt"/>
              </a:rPr>
            </a:br>
            <a:br>
              <a:rPr lang="en-GB" sz="1600" b="1" dirty="0">
                <a:solidFill>
                  <a:srgbClr val="011893"/>
                </a:solidFill>
                <a:latin typeface="+mn-lt"/>
              </a:rPr>
            </a:br>
            <a:br>
              <a:rPr lang="en-GB" sz="1600" b="1" dirty="0">
                <a:solidFill>
                  <a:srgbClr val="011893"/>
                </a:solidFill>
                <a:latin typeface="+mn-lt"/>
              </a:rPr>
            </a:br>
            <a:br>
              <a:rPr lang="en-GB" sz="1400" dirty="0">
                <a:latin typeface="+mn-lt"/>
              </a:rPr>
            </a:br>
            <a:br>
              <a:rPr lang="en-GB" dirty="0"/>
            </a:br>
            <a:endParaRPr lang="en-US" sz="2800" dirty="0">
              <a:solidFill>
                <a:srgbClr val="011893"/>
              </a:solidFill>
              <a:latin typeface="+mn-lt"/>
            </a:endParaRPr>
          </a:p>
        </p:txBody>
      </p:sp>
      <p:sp>
        <p:nvSpPr>
          <p:cNvPr id="9" name="Title 7">
            <a:extLst>
              <a:ext uri="{FF2B5EF4-FFF2-40B4-BE49-F238E27FC236}">
                <a16:creationId xmlns:a16="http://schemas.microsoft.com/office/drawing/2014/main" id="{DE5176BE-F623-4E66-AB03-9703CD54AE72}"/>
              </a:ext>
            </a:extLst>
          </p:cNvPr>
          <p:cNvSpPr txBox="1">
            <a:spLocks/>
          </p:cNvSpPr>
          <p:nvPr/>
        </p:nvSpPr>
        <p:spPr>
          <a:xfrm>
            <a:off x="5112000" y="5472000"/>
            <a:ext cx="3912243" cy="1625789"/>
          </a:xfrm>
          <a:prstGeom prst="rect">
            <a:avLst/>
          </a:prstGeom>
          <a:ln w="19050">
            <a:noFill/>
          </a:ln>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000" dirty="0">
                <a:latin typeface="+mn-lt"/>
              </a:rPr>
              <a:t>Notes:</a:t>
            </a:r>
          </a:p>
          <a:p>
            <a:r>
              <a:rPr lang="en-GB" sz="1000" dirty="0">
                <a:latin typeface="+mn-lt"/>
              </a:rPr>
              <a:t>Colour:          CL=Clear     MB=Matt Black        </a:t>
            </a:r>
            <a:br>
              <a:rPr lang="en-GB" sz="1000" dirty="0">
                <a:latin typeface="+mn-lt"/>
              </a:rPr>
            </a:br>
            <a:r>
              <a:rPr lang="en-GB" sz="1000" dirty="0">
                <a:latin typeface="+mn-lt"/>
              </a:rPr>
              <a:t>                                           MBC= Matt Black with Clear Front</a:t>
            </a:r>
            <a:br>
              <a:rPr lang="en-GB" sz="1000" dirty="0">
                <a:latin typeface="+mn-lt"/>
              </a:rPr>
            </a:br>
            <a:r>
              <a:rPr lang="en-GB" sz="1000" dirty="0">
                <a:latin typeface="+mn-lt"/>
              </a:rPr>
              <a:t>Layer             1L=  One Layer        </a:t>
            </a:r>
            <a:br>
              <a:rPr lang="en-GB" sz="1000" dirty="0">
                <a:latin typeface="+mn-lt"/>
              </a:rPr>
            </a:br>
            <a:r>
              <a:rPr lang="en-GB" sz="1000" dirty="0">
                <a:latin typeface="+mn-lt"/>
              </a:rPr>
              <a:t>                      2L= Two Layer Option</a:t>
            </a:r>
          </a:p>
          <a:p>
            <a:r>
              <a:rPr lang="en-GB" sz="1000" dirty="0">
                <a:latin typeface="+mn-lt"/>
              </a:rPr>
              <a:t>Microscope  WDF=Widefield              CREST_v3          </a:t>
            </a:r>
            <a:br>
              <a:rPr lang="en-GB" sz="1000" dirty="0">
                <a:latin typeface="+mn-lt"/>
              </a:rPr>
            </a:br>
            <a:r>
              <a:rPr lang="en-GB" sz="1000" dirty="0">
                <a:latin typeface="+mn-lt"/>
              </a:rPr>
              <a:t>                       YOKO=YOGOGAWA        CONFOCAL</a:t>
            </a:r>
          </a:p>
          <a:p>
            <a:endParaRPr lang="en-US" sz="1200" b="1" dirty="0">
              <a:solidFill>
                <a:srgbClr val="011893"/>
              </a:solidFill>
              <a:latin typeface="+mn-lt"/>
            </a:endParaRPr>
          </a:p>
          <a:p>
            <a:endParaRPr lang="en-US" sz="1200" b="1" dirty="0">
              <a:solidFill>
                <a:srgbClr val="011893"/>
              </a:solidFill>
              <a:latin typeface="+mn-lt"/>
            </a:endParaRPr>
          </a:p>
          <a:p>
            <a:endParaRPr lang="en-US" sz="1200" b="1" dirty="0">
              <a:solidFill>
                <a:srgbClr val="011893"/>
              </a:solidFill>
              <a:latin typeface="+mn-lt"/>
            </a:endParaRPr>
          </a:p>
          <a:p>
            <a:endParaRPr lang="en-US" sz="1200" b="1" dirty="0">
              <a:solidFill>
                <a:srgbClr val="011893"/>
              </a:solidFill>
              <a:latin typeface="+mn-lt"/>
            </a:endParaRPr>
          </a:p>
          <a:p>
            <a:r>
              <a:rPr lang="en-US" sz="1200" dirty="0">
                <a:noFill/>
                <a:latin typeface="+mn-lt"/>
              </a:rPr>
              <a:t>Tt</a:t>
            </a:r>
            <a:r>
              <a:rPr lang="en-US" dirty="0"/>
              <a:t>	</a:t>
            </a:r>
            <a:br>
              <a:rPr lang="en-GB" dirty="0"/>
            </a:br>
            <a:endParaRPr lang="en-US" sz="2800" dirty="0">
              <a:solidFill>
                <a:srgbClr val="011893"/>
              </a:solidFill>
              <a:latin typeface="+mn-lt"/>
            </a:endParaRPr>
          </a:p>
        </p:txBody>
      </p:sp>
      <p:sp>
        <p:nvSpPr>
          <p:cNvPr id="10" name="Title 7">
            <a:extLst>
              <a:ext uri="{FF2B5EF4-FFF2-40B4-BE49-F238E27FC236}">
                <a16:creationId xmlns:a16="http://schemas.microsoft.com/office/drawing/2014/main" id="{C4EA5A8C-DA38-4BA3-AD83-35D7AAAC4312}"/>
              </a:ext>
            </a:extLst>
          </p:cNvPr>
          <p:cNvSpPr txBox="1">
            <a:spLocks/>
          </p:cNvSpPr>
          <p:nvPr/>
        </p:nvSpPr>
        <p:spPr>
          <a:xfrm>
            <a:off x="1008000" y="5472000"/>
            <a:ext cx="3588327" cy="1117229"/>
          </a:xfrm>
          <a:prstGeom prst="rect">
            <a:avLst/>
          </a:prstGeom>
          <a:ln w="19050">
            <a:noFill/>
          </a:ln>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000" dirty="0">
                <a:latin typeface="+mn-lt"/>
              </a:rPr>
              <a:t>All Systems Include:</a:t>
            </a:r>
          </a:p>
          <a:p>
            <a:r>
              <a:rPr lang="en-US" sz="1000" dirty="0">
                <a:latin typeface="+mn-lt"/>
              </a:rPr>
              <a:t>DP_MTC_2000      Microprocessor Temperature Controller</a:t>
            </a:r>
            <a:br>
              <a:rPr lang="en-US" sz="1000" dirty="0">
                <a:latin typeface="+mn-lt"/>
              </a:rPr>
            </a:br>
            <a:r>
              <a:rPr lang="en-US" sz="1000" dirty="0">
                <a:latin typeface="+mn-lt"/>
              </a:rPr>
              <a:t>DP_150_VF            Two Vibration Free Heater Modules. </a:t>
            </a:r>
            <a:br>
              <a:rPr lang="en-US" sz="1000" dirty="0">
                <a:latin typeface="+mn-lt"/>
              </a:rPr>
            </a:br>
            <a:r>
              <a:rPr lang="en-US" sz="1000" dirty="0">
                <a:latin typeface="+mn-lt"/>
              </a:rPr>
              <a:t>DP-PT100_TS         Stainless Steel Temperature Sensor</a:t>
            </a:r>
          </a:p>
          <a:p>
            <a:endParaRPr lang="en-US" sz="1200" b="1" dirty="0">
              <a:solidFill>
                <a:srgbClr val="011893"/>
              </a:solidFill>
            </a:endParaRPr>
          </a:p>
          <a:p>
            <a:br>
              <a:rPr lang="en-US" sz="1200" b="1" dirty="0">
                <a:solidFill>
                  <a:srgbClr val="011893"/>
                </a:solidFill>
                <a:latin typeface="+mn-lt"/>
              </a:rPr>
            </a:br>
            <a:endParaRPr lang="en-US" sz="1200" b="1" dirty="0">
              <a:solidFill>
                <a:srgbClr val="011893"/>
              </a:solidFill>
              <a:latin typeface="+mn-lt"/>
            </a:endParaRPr>
          </a:p>
          <a:p>
            <a:endParaRPr lang="en-US" sz="1200" b="1" dirty="0">
              <a:solidFill>
                <a:srgbClr val="011893"/>
              </a:solidFill>
              <a:latin typeface="+mn-lt"/>
            </a:endParaRPr>
          </a:p>
          <a:p>
            <a:r>
              <a:rPr lang="en-US" sz="1200" dirty="0">
                <a:noFill/>
                <a:latin typeface="+mn-lt"/>
              </a:rPr>
              <a:t>Tt</a:t>
            </a:r>
            <a:r>
              <a:rPr lang="en-US" dirty="0"/>
              <a:t>	</a:t>
            </a:r>
            <a:br>
              <a:rPr lang="en-GB" dirty="0"/>
            </a:br>
            <a:endParaRPr lang="en-US" sz="2800" dirty="0">
              <a:solidFill>
                <a:srgbClr val="011893"/>
              </a:solidFill>
              <a:latin typeface="+mn-lt"/>
            </a:endParaRPr>
          </a:p>
        </p:txBody>
      </p:sp>
      <p:sp>
        <p:nvSpPr>
          <p:cNvPr id="8" name="Title 7">
            <a:extLst>
              <a:ext uri="{FF2B5EF4-FFF2-40B4-BE49-F238E27FC236}">
                <a16:creationId xmlns:a16="http://schemas.microsoft.com/office/drawing/2014/main" id="{4020045E-0E33-4506-9AA5-4A9E77FD5247}"/>
              </a:ext>
            </a:extLst>
          </p:cNvPr>
          <p:cNvSpPr txBox="1">
            <a:spLocks/>
          </p:cNvSpPr>
          <p:nvPr/>
        </p:nvSpPr>
        <p:spPr>
          <a:xfrm>
            <a:off x="1008000" y="3456000"/>
            <a:ext cx="6840000" cy="1512000"/>
          </a:xfrm>
          <a:prstGeom prst="rect">
            <a:avLst/>
          </a:prstGeom>
          <a:ln w="19050">
            <a:noFill/>
          </a:ln>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dirty="0">
                <a:solidFill>
                  <a:srgbClr val="011893"/>
                </a:solidFill>
                <a:latin typeface="+mn-lt"/>
              </a:rPr>
              <a:t>Gas Controller</a:t>
            </a:r>
          </a:p>
          <a:p>
            <a:br>
              <a:rPr lang="en-US" sz="1200" b="1" dirty="0">
                <a:solidFill>
                  <a:srgbClr val="011893"/>
                </a:solidFill>
                <a:latin typeface="+mn-lt"/>
              </a:rPr>
            </a:br>
            <a:r>
              <a:rPr lang="en-US" sz="1200" b="1" dirty="0">
                <a:solidFill>
                  <a:srgbClr val="011893"/>
                </a:solidFill>
                <a:latin typeface="+mn-lt"/>
              </a:rPr>
              <a:t>DP_CO2_MIX_0_18 	</a:t>
            </a:r>
            <a:r>
              <a:rPr lang="en-US" sz="1200" dirty="0">
                <a:solidFill>
                  <a:srgbClr val="011893"/>
                </a:solidFill>
                <a:latin typeface="+mn-lt"/>
              </a:rPr>
              <a:t>Microprocessor Controlled CO2 Controller 0-18% CO2 range</a:t>
            </a:r>
            <a:br>
              <a:rPr lang="en-US" sz="1200" dirty="0">
                <a:solidFill>
                  <a:srgbClr val="011893"/>
                </a:solidFill>
                <a:latin typeface="+mn-lt"/>
              </a:rPr>
            </a:br>
            <a:br>
              <a:rPr lang="en-US" sz="1200" dirty="0">
                <a:solidFill>
                  <a:srgbClr val="011893"/>
                </a:solidFill>
                <a:latin typeface="+mn-lt"/>
              </a:rPr>
            </a:br>
            <a:r>
              <a:rPr lang="en-US" sz="1200" b="1" dirty="0">
                <a:solidFill>
                  <a:srgbClr val="011893"/>
                </a:solidFill>
                <a:latin typeface="+mn-lt"/>
              </a:rPr>
              <a:t>DP_SEAL_INSERT	</a:t>
            </a:r>
            <a:r>
              <a:rPr lang="en-US" sz="1200" dirty="0">
                <a:solidFill>
                  <a:srgbClr val="011893"/>
                </a:solidFill>
                <a:latin typeface="+mn-lt"/>
              </a:rPr>
              <a:t>K-Type sealed insert with glass lid, for 96 well, 35mm Petri and 75x25mm                                    		slide sample holder.</a:t>
            </a:r>
            <a:br>
              <a:rPr lang="en-US" sz="1200" dirty="0">
                <a:solidFill>
                  <a:srgbClr val="011893"/>
                </a:solidFill>
                <a:latin typeface="+mn-lt"/>
              </a:rPr>
            </a:br>
            <a:r>
              <a:rPr lang="en-US" sz="1200" b="1" dirty="0">
                <a:solidFill>
                  <a:srgbClr val="011893"/>
                </a:solidFill>
                <a:latin typeface="+mn-lt"/>
              </a:rPr>
              <a:t>OLY_STAGE_PLATE                   </a:t>
            </a:r>
            <a:r>
              <a:rPr lang="en-US" sz="1200" dirty="0">
                <a:solidFill>
                  <a:srgbClr val="011893"/>
                </a:solidFill>
                <a:latin typeface="+mn-lt"/>
              </a:rPr>
              <a:t>Adaptor plate to for K-type to Olympus Stage</a:t>
            </a:r>
            <a:br>
              <a:rPr lang="en-US" sz="1200" dirty="0">
                <a:solidFill>
                  <a:srgbClr val="011893"/>
                </a:solidFill>
                <a:latin typeface="+mn-lt"/>
              </a:rPr>
            </a:br>
            <a:br>
              <a:rPr lang="en-US" sz="1200" dirty="0">
                <a:solidFill>
                  <a:srgbClr val="011893"/>
                </a:solidFill>
              </a:rPr>
            </a:br>
            <a:r>
              <a:rPr lang="en-US" sz="1200" dirty="0">
                <a:solidFill>
                  <a:srgbClr val="011893"/>
                </a:solidFill>
              </a:rPr>
              <a:t>.</a:t>
            </a:r>
            <a:br>
              <a:rPr lang="en-US" sz="1200" dirty="0">
                <a:solidFill>
                  <a:srgbClr val="011893"/>
                </a:solidFill>
              </a:rPr>
            </a:br>
            <a:r>
              <a:rPr lang="en-GB" sz="1600" b="1" dirty="0">
                <a:solidFill>
                  <a:srgbClr val="011893"/>
                </a:solidFill>
                <a:latin typeface="+mn-lt"/>
              </a:rPr>
              <a:t>	      </a:t>
            </a:r>
          </a:p>
          <a:p>
            <a:br>
              <a:rPr lang="en-GB" sz="2000" b="1" dirty="0">
                <a:solidFill>
                  <a:srgbClr val="011893"/>
                </a:solidFill>
                <a:latin typeface="+mn-lt"/>
              </a:rPr>
            </a:br>
            <a:r>
              <a:rPr lang="en-GB" sz="1400" b="1" dirty="0">
                <a:solidFill>
                  <a:srgbClr val="011893"/>
                </a:solidFill>
                <a:latin typeface="+mn-lt"/>
              </a:rPr>
              <a:t>	</a:t>
            </a:r>
          </a:p>
          <a:p>
            <a:r>
              <a:rPr lang="en-GB" sz="1400" b="1" dirty="0">
                <a:solidFill>
                  <a:srgbClr val="011893"/>
                </a:solidFill>
                <a:latin typeface="+mn-lt"/>
              </a:rPr>
              <a:t>       </a:t>
            </a:r>
            <a:br>
              <a:rPr lang="en-GB" sz="1600" b="1" dirty="0">
                <a:solidFill>
                  <a:srgbClr val="011893"/>
                </a:solidFill>
                <a:latin typeface="+mn-lt"/>
              </a:rPr>
            </a:br>
            <a:br>
              <a:rPr lang="en-GB" sz="1600" b="1" dirty="0">
                <a:solidFill>
                  <a:srgbClr val="011893"/>
                </a:solidFill>
                <a:latin typeface="+mn-lt"/>
              </a:rPr>
            </a:br>
            <a:br>
              <a:rPr lang="en-GB" sz="1600" b="1" dirty="0">
                <a:solidFill>
                  <a:srgbClr val="011893"/>
                </a:solidFill>
                <a:latin typeface="+mn-lt"/>
              </a:rPr>
            </a:br>
            <a:br>
              <a:rPr lang="en-GB" sz="1400" dirty="0">
                <a:latin typeface="+mn-lt"/>
              </a:rPr>
            </a:br>
            <a:br>
              <a:rPr lang="en-GB" dirty="0"/>
            </a:br>
            <a:endParaRPr lang="en-US" sz="2800" dirty="0">
              <a:solidFill>
                <a:srgbClr val="011893"/>
              </a:solidFill>
              <a:latin typeface="+mn-lt"/>
            </a:endParaRPr>
          </a:p>
        </p:txBody>
      </p:sp>
    </p:spTree>
    <p:extLst>
      <p:ext uri="{BB962C8B-B14F-4D97-AF65-F5344CB8AC3E}">
        <p14:creationId xmlns:p14="http://schemas.microsoft.com/office/powerpoint/2010/main" val="5948733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p:bldP spid="10"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4D2A-A770-864A-BB64-7627F4554FB7}"/>
              </a:ext>
            </a:extLst>
          </p:cNvPr>
          <p:cNvSpPr>
            <a:spLocks noGrp="1"/>
          </p:cNvSpPr>
          <p:nvPr>
            <p:ph type="title"/>
          </p:nvPr>
        </p:nvSpPr>
        <p:spPr>
          <a:xfrm>
            <a:off x="838200" y="259989"/>
            <a:ext cx="10515600" cy="1325563"/>
          </a:xfrm>
        </p:spPr>
        <p:txBody>
          <a:bodyPr>
            <a:normAutofit fontScale="90000"/>
          </a:bodyPr>
          <a:lstStyle/>
          <a:p>
            <a:r>
              <a:rPr lang="en-US" dirty="0">
                <a:solidFill>
                  <a:srgbClr val="011893"/>
                </a:solidFill>
              </a:rPr>
              <a:t>   </a:t>
            </a:r>
            <a:r>
              <a:rPr lang="en-US" sz="4800" dirty="0">
                <a:solidFill>
                  <a:srgbClr val="011893"/>
                </a:solidFill>
                <a:latin typeface="+mn-lt"/>
              </a:rPr>
              <a:t>Want to Know More?  Please Get in Touch</a:t>
            </a:r>
          </a:p>
        </p:txBody>
      </p:sp>
      <p:sp>
        <p:nvSpPr>
          <p:cNvPr id="3" name="Content Placeholder 2">
            <a:extLst>
              <a:ext uri="{FF2B5EF4-FFF2-40B4-BE49-F238E27FC236}">
                <a16:creationId xmlns:a16="http://schemas.microsoft.com/office/drawing/2014/main" id="{9CC14489-7DA3-F644-8E6C-8B09A590CA8E}"/>
              </a:ext>
            </a:extLst>
          </p:cNvPr>
          <p:cNvSpPr>
            <a:spLocks noGrp="1"/>
          </p:cNvSpPr>
          <p:nvPr>
            <p:ph idx="1"/>
          </p:nvPr>
        </p:nvSpPr>
        <p:spPr>
          <a:xfrm>
            <a:off x="6637658" y="1695429"/>
            <a:ext cx="4832853" cy="2954654"/>
          </a:xfrm>
        </p:spPr>
        <p:txBody>
          <a:bodyPr>
            <a:normAutofit fontScale="92500" lnSpcReduction="20000"/>
          </a:bodyPr>
          <a:lstStyle/>
          <a:p>
            <a:pPr marL="0" indent="0">
              <a:buNone/>
            </a:pPr>
            <a:r>
              <a:rPr lang="en-US" dirty="0"/>
              <a:t>           </a:t>
            </a:r>
          </a:p>
          <a:p>
            <a:pPr marL="0" indent="0">
              <a:buNone/>
            </a:pPr>
            <a:r>
              <a:rPr lang="en-US" dirty="0"/>
              <a:t>   </a:t>
            </a:r>
            <a:endParaRPr lang="en-US" dirty="0">
              <a:solidFill>
                <a:srgbClr val="011893"/>
              </a:solidFill>
            </a:endParaRPr>
          </a:p>
          <a:p>
            <a:pPr marL="0" indent="0">
              <a:buNone/>
            </a:pPr>
            <a:endParaRPr lang="en-US" dirty="0">
              <a:solidFill>
                <a:srgbClr val="011893"/>
              </a:solidFill>
            </a:endParaRPr>
          </a:p>
          <a:p>
            <a:pPr marL="0" indent="0">
              <a:buNone/>
            </a:pPr>
            <a:r>
              <a:rPr lang="en-US" dirty="0">
                <a:solidFill>
                  <a:srgbClr val="011893"/>
                </a:solidFill>
              </a:rPr>
              <a:t>         </a:t>
            </a:r>
          </a:p>
          <a:p>
            <a:pPr marL="0" indent="0">
              <a:buNone/>
            </a:pPr>
            <a:endParaRPr lang="en-US" dirty="0">
              <a:solidFill>
                <a:srgbClr val="011893"/>
              </a:solidFill>
            </a:endParaRPr>
          </a:p>
          <a:p>
            <a:pPr marL="0" indent="0">
              <a:buNone/>
            </a:pPr>
            <a:endParaRPr lang="en-US" dirty="0">
              <a:solidFill>
                <a:srgbClr val="011893"/>
              </a:solidFill>
            </a:endParaRPr>
          </a:p>
          <a:p>
            <a:pPr marL="0" indent="0">
              <a:buNone/>
            </a:pPr>
            <a:r>
              <a:rPr lang="en-US" dirty="0"/>
              <a:t>  </a:t>
            </a:r>
          </a:p>
          <a:p>
            <a:pPr marL="0" indent="0">
              <a:buNone/>
            </a:pPr>
            <a:endParaRPr lang="en-US" dirty="0"/>
          </a:p>
        </p:txBody>
      </p:sp>
      <p:sp>
        <p:nvSpPr>
          <p:cNvPr id="11" name="TextBox 10">
            <a:extLst>
              <a:ext uri="{FF2B5EF4-FFF2-40B4-BE49-F238E27FC236}">
                <a16:creationId xmlns:a16="http://schemas.microsoft.com/office/drawing/2014/main" id="{CE9B2C35-266B-2943-8BBF-2579D99E0FDA}"/>
              </a:ext>
            </a:extLst>
          </p:cNvPr>
          <p:cNvSpPr txBox="1"/>
          <p:nvPr/>
        </p:nvSpPr>
        <p:spPr>
          <a:xfrm>
            <a:off x="1758462" y="1872000"/>
            <a:ext cx="7847762" cy="3231654"/>
          </a:xfrm>
          <a:prstGeom prst="rect">
            <a:avLst/>
          </a:prstGeom>
          <a:noFill/>
        </p:spPr>
        <p:txBody>
          <a:bodyPr wrap="square" rtlCol="0">
            <a:spAutoFit/>
          </a:bodyPr>
          <a:lstStyle/>
          <a:p>
            <a:r>
              <a:rPr lang="en-US" sz="2800" b="1" dirty="0">
                <a:solidFill>
                  <a:srgbClr val="011893"/>
                </a:solidFill>
              </a:rPr>
              <a:t>Digital Pixel Cell Viability and Microscopy Solutions</a:t>
            </a:r>
            <a:endParaRPr lang="en-US" sz="2800" dirty="0">
              <a:solidFill>
                <a:srgbClr val="011893"/>
              </a:solidFill>
            </a:endParaRPr>
          </a:p>
          <a:p>
            <a:r>
              <a:rPr lang="en-US" sz="2800" b="1" dirty="0">
                <a:solidFill>
                  <a:srgbClr val="011893"/>
                </a:solidFill>
              </a:rPr>
              <a:t>Science Park Square</a:t>
            </a:r>
            <a:br>
              <a:rPr lang="en-US" sz="2800" b="1" dirty="0">
                <a:solidFill>
                  <a:srgbClr val="011893"/>
                </a:solidFill>
              </a:rPr>
            </a:br>
            <a:r>
              <a:rPr lang="en-US" sz="2800" b="1" dirty="0">
                <a:solidFill>
                  <a:srgbClr val="011893"/>
                </a:solidFill>
              </a:rPr>
              <a:t>Brighton BN1 9SB</a:t>
            </a:r>
            <a:endParaRPr lang="en-US" sz="2800" dirty="0">
              <a:solidFill>
                <a:srgbClr val="011893"/>
              </a:solidFill>
            </a:endParaRPr>
          </a:p>
          <a:p>
            <a:r>
              <a:rPr lang="en-US" sz="2800" b="1" dirty="0">
                <a:solidFill>
                  <a:srgbClr val="011893"/>
                </a:solidFill>
              </a:rPr>
              <a:t>Tel:    0044 1273 502176</a:t>
            </a:r>
            <a:br>
              <a:rPr lang="en-US" sz="2800" b="1" dirty="0">
                <a:solidFill>
                  <a:srgbClr val="011893"/>
                </a:solidFill>
              </a:rPr>
            </a:br>
            <a:r>
              <a:rPr lang="en-US" sz="2800" b="1" dirty="0">
                <a:hlinkClick r:id="rId3"/>
              </a:rPr>
              <a:t>www.microscopeheaters.com</a:t>
            </a:r>
            <a:r>
              <a:rPr lang="en-US" sz="2800" b="1" dirty="0"/>
              <a:t> </a:t>
            </a:r>
            <a:br>
              <a:rPr lang="en-US" sz="2800" b="1" dirty="0"/>
            </a:br>
            <a:r>
              <a:rPr lang="en-US" sz="2800" b="1" dirty="0">
                <a:solidFill>
                  <a:srgbClr val="011893"/>
                </a:solidFill>
              </a:rPr>
              <a:t>support@digitalpixel.co.uk  </a:t>
            </a:r>
            <a:r>
              <a:rPr lang="en-US" b="1" dirty="0">
                <a:solidFill>
                  <a:srgbClr val="011893"/>
                </a:solidFill>
              </a:rPr>
              <a:t> </a:t>
            </a:r>
          </a:p>
          <a:p>
            <a:endParaRPr lang="en-US" dirty="0">
              <a:solidFill>
                <a:srgbClr val="011893"/>
              </a:solidFill>
            </a:endParaRPr>
          </a:p>
          <a:p>
            <a:endParaRPr lang="en-US" dirty="0"/>
          </a:p>
        </p:txBody>
      </p:sp>
      <p:pic>
        <p:nvPicPr>
          <p:cNvPr id="8" name="Picture 7">
            <a:extLst>
              <a:ext uri="{FF2B5EF4-FFF2-40B4-BE49-F238E27FC236}">
                <a16:creationId xmlns:a16="http://schemas.microsoft.com/office/drawing/2014/main" id="{F2A6F807-88C1-6145-8D4C-06C39433495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920605" y="6144725"/>
            <a:ext cx="2957754" cy="615696"/>
          </a:xfrm>
          <a:prstGeom prst="rect">
            <a:avLst/>
          </a:prstGeom>
        </p:spPr>
      </p:pic>
    </p:spTree>
    <p:custDataLst>
      <p:tags r:id="rId1"/>
    </p:custDataLst>
    <p:extLst>
      <p:ext uri="{BB962C8B-B14F-4D97-AF65-F5344CB8AC3E}">
        <p14:creationId xmlns:p14="http://schemas.microsoft.com/office/powerpoint/2010/main" val="3967684303"/>
      </p:ext>
    </p:extLst>
  </p:cSld>
  <p:clrMapOvr>
    <a:masterClrMapping/>
  </p:clrMapOvr>
  <p:transition spd="slow" advTm="6419">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id="{E28AE767-5E94-4A03-A200-F6BAD6C7BB2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913813" y="6140450"/>
            <a:ext cx="29575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E4C46E3E-5EE4-417F-B866-ECBD9468B008}"/>
              </a:ext>
            </a:extLst>
          </p:cNvPr>
          <p:cNvCxnSpPr>
            <a:cxnSpLocks/>
          </p:cNvCxnSpPr>
          <p:nvPr/>
        </p:nvCxnSpPr>
        <p:spPr>
          <a:xfrm>
            <a:off x="2538413" y="4119563"/>
            <a:ext cx="698976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6CFF780-FC23-4BC1-AAF8-EEBAAF2385E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6339" y="738654"/>
            <a:ext cx="5463048" cy="11563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46D2282-F3DC-40F6-A95C-DC088167AF4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10113" y="2291562"/>
            <a:ext cx="4203700" cy="220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C8B70DD-40BC-4794-BBB0-823658867D4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108825" y="4359275"/>
            <a:ext cx="47625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C6041E53-FF07-4491-AD4A-00E4A364CCD5}"/>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52488" y="4029075"/>
            <a:ext cx="36957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5CB2F365-765F-4AEB-B506-ADEFB0885119}"/>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969250" y="951001"/>
            <a:ext cx="3116264" cy="136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AD917397-041F-4EFD-98B2-7E5BCD0E3BB1}"/>
              </a:ext>
            </a:extLst>
          </p:cNvPr>
          <p:cNvSpPr txBox="1">
            <a:spLocks/>
          </p:cNvSpPr>
          <p:nvPr/>
        </p:nvSpPr>
        <p:spPr>
          <a:xfrm>
            <a:off x="3168000" y="2492375"/>
            <a:ext cx="5967412" cy="784225"/>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3200" b="1" dirty="0">
                <a:solidFill>
                  <a:srgbClr val="011893"/>
                </a:solidFill>
                <a:cs typeface="Calibri" panose="020F0502020204030204" pitchFamily="34" charset="0"/>
              </a:rPr>
              <a:t>Our Customers Major Universities             and </a:t>
            </a:r>
            <a:r>
              <a:rPr lang="en-US" sz="3200" b="1">
                <a:solidFill>
                  <a:srgbClr val="011893"/>
                </a:solidFill>
                <a:cs typeface="Calibri" panose="020F0502020204030204" pitchFamily="34" charset="0"/>
              </a:rPr>
              <a:t>Research Institutes</a:t>
            </a:r>
            <a:endParaRPr lang="en-US" sz="3200" b="1" dirty="0">
              <a:solidFill>
                <a:srgbClr val="011893"/>
              </a:solidFill>
              <a:cs typeface="Calibri" panose="020F050202020403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par>
                          <p:cTn id="8" fill="hold" nodeType="withGroup">
                            <p:stCondLst>
                              <p:cond delay="2000"/>
                            </p:stCondLst>
                            <p:childTnLst>
                              <p:par>
                                <p:cTn id="9" presetID="10" presetClass="exit" presetSubtype="0" fill="hold" grpId="0" nodeType="afterEffect">
                                  <p:stCondLst>
                                    <p:cond delay="0"/>
                                  </p:stCondLst>
                                  <p:childTnLst>
                                    <p:animEffect transition="out" filter="fade">
                                      <p:cBhvr>
                                        <p:cTn id="10" dur="2000"/>
                                        <p:tgtEl>
                                          <p:spTgt spid="14"/>
                                        </p:tgtEl>
                                      </p:cBhvr>
                                    </p:animEffect>
                                    <p:set>
                                      <p:cBhvr>
                                        <p:cTn id="11" dur="1" fill="hold">
                                          <p:stCondLst>
                                            <p:cond delay="1999"/>
                                          </p:stCondLst>
                                        </p:cTn>
                                        <p:tgtEl>
                                          <p:spTgt spid="14"/>
                                        </p:tgtEl>
                                        <p:attrNameLst>
                                          <p:attrName>style.visibility</p:attrName>
                                        </p:attrNameLst>
                                      </p:cBhvr>
                                      <p:to>
                                        <p:strVal val="hidden"/>
                                      </p:to>
                                    </p:set>
                                  </p:childTnLst>
                                </p:cTn>
                              </p:par>
                            </p:childTnLst>
                          </p:cTn>
                        </p:par>
                        <p:par>
                          <p:cTn id="12" fill="hold" nodeType="withGroup">
                            <p:stCondLst>
                              <p:cond delay="4000"/>
                            </p:stCondLst>
                            <p:childTnLst>
                              <p:par>
                                <p:cTn id="13" presetID="31"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par>
                          <p:cTn id="19" fill="hold" nodeType="withGroup">
                            <p:stCondLst>
                              <p:cond delay="5000"/>
                            </p:stCondLst>
                            <p:childTnLst>
                              <p:par>
                                <p:cTn id="20" presetID="31"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par>
                          <p:cTn id="26" fill="hold" nodeType="withGroup">
                            <p:stCondLst>
                              <p:cond delay="6000"/>
                            </p:stCondLst>
                            <p:childTnLst>
                              <p:par>
                                <p:cTn id="27" presetID="31"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childTnLst>
                          </p:cTn>
                        </p:par>
                        <p:par>
                          <p:cTn id="33" fill="hold" nodeType="withGroup">
                            <p:stCondLst>
                              <p:cond delay="7000"/>
                            </p:stCondLst>
                            <p:childTnLst>
                              <p:par>
                                <p:cTn id="34" presetID="31"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childTnLst>
                          </p:cTn>
                        </p:par>
                        <p:par>
                          <p:cTn id="40" fill="hold" nodeType="withGroup">
                            <p:stCondLst>
                              <p:cond delay="8000"/>
                            </p:stCondLst>
                            <p:childTnLst>
                              <p:par>
                                <p:cTn id="41" presetID="31"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fltVal val="0"/>
                                          </p:val>
                                        </p:tav>
                                        <p:tav tm="100000">
                                          <p:val>
                                            <p:strVal val="#ppt_w"/>
                                          </p:val>
                                        </p:tav>
                                      </p:tavLst>
                                    </p:anim>
                                    <p:anim calcmode="lin" valueType="num">
                                      <p:cBhvr>
                                        <p:cTn id="44" dur="1000" fill="hold"/>
                                        <p:tgtEl>
                                          <p:spTgt spid="13"/>
                                        </p:tgtEl>
                                        <p:attrNameLst>
                                          <p:attrName>ppt_h</p:attrName>
                                        </p:attrNameLst>
                                      </p:cBhvr>
                                      <p:tavLst>
                                        <p:tav tm="0">
                                          <p:val>
                                            <p:fltVal val="0"/>
                                          </p:val>
                                        </p:tav>
                                        <p:tav tm="100000">
                                          <p:val>
                                            <p:strVal val="#ppt_h"/>
                                          </p:val>
                                        </p:tav>
                                      </p:tavLst>
                                    </p:anim>
                                    <p:anim calcmode="lin" valueType="num">
                                      <p:cBhvr>
                                        <p:cTn id="45" dur="1000" fill="hold"/>
                                        <p:tgtEl>
                                          <p:spTgt spid="13"/>
                                        </p:tgtEl>
                                        <p:attrNameLst>
                                          <p:attrName>style.rotation</p:attrName>
                                        </p:attrNameLst>
                                      </p:cBhvr>
                                      <p:tavLst>
                                        <p:tav tm="0">
                                          <p:val>
                                            <p:fltVal val="90"/>
                                          </p:val>
                                        </p:tav>
                                        <p:tav tm="100000">
                                          <p:val>
                                            <p:fltVal val="0"/>
                                          </p:val>
                                        </p:tav>
                                      </p:tavLst>
                                    </p:anim>
                                    <p:animEffect transition="in" filter="fade">
                                      <p:cBhvr>
                                        <p:cTn id="4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FCFAD03-1CED-402D-BC1D-6531CB01531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717555" y="-291247"/>
            <a:ext cx="8676450" cy="5655410"/>
          </a:xfrm>
          <a:prstGeom prst="rect">
            <a:avLst/>
          </a:prstGeom>
          <a:effectLst>
            <a:softEdge rad="685800"/>
          </a:effectLst>
        </p:spPr>
      </p:pic>
      <p:pic>
        <p:nvPicPr>
          <p:cNvPr id="15363" name="Picture 3">
            <a:extLst>
              <a:ext uri="{FF2B5EF4-FFF2-40B4-BE49-F238E27FC236}">
                <a16:creationId xmlns:a16="http://schemas.microsoft.com/office/drawing/2014/main" id="{FD0A13B3-7A80-4CCE-A33C-6B9C175D86B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913813" y="6140450"/>
            <a:ext cx="29575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rrow: Right 9">
            <a:extLst>
              <a:ext uri="{FF2B5EF4-FFF2-40B4-BE49-F238E27FC236}">
                <a16:creationId xmlns:a16="http://schemas.microsoft.com/office/drawing/2014/main" id="{87DEC381-11F6-4C02-B051-B4B09E023863}"/>
              </a:ext>
            </a:extLst>
          </p:cNvPr>
          <p:cNvSpPr/>
          <p:nvPr/>
        </p:nvSpPr>
        <p:spPr>
          <a:xfrm>
            <a:off x="12292013" y="798513"/>
            <a:ext cx="1343025" cy="382587"/>
          </a:xfrm>
          <a:prstGeom prst="rightArrow">
            <a:avLst/>
          </a:prstGeom>
          <a:solidFill>
            <a:srgbClr val="92D050"/>
          </a:solidFill>
          <a:ln/>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Title 1">
            <a:extLst>
              <a:ext uri="{FF2B5EF4-FFF2-40B4-BE49-F238E27FC236}">
                <a16:creationId xmlns:a16="http://schemas.microsoft.com/office/drawing/2014/main" id="{58C5AEB5-5044-44FD-9C90-55F749AAB5F7}"/>
              </a:ext>
            </a:extLst>
          </p:cNvPr>
          <p:cNvSpPr txBox="1">
            <a:spLocks noChangeArrowheads="1"/>
          </p:cNvSpPr>
          <p:nvPr/>
        </p:nvSpPr>
        <p:spPr bwMode="auto">
          <a:xfrm>
            <a:off x="648000" y="5328000"/>
            <a:ext cx="6400800"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800" b="1" dirty="0">
                <a:solidFill>
                  <a:srgbClr val="011893"/>
                </a:solidFill>
                <a:cs typeface="Calibri" panose="020F0502020204030204" pitchFamily="34" charset="0"/>
              </a:rPr>
              <a:t>Moving Parts- Reduced Reliability</a:t>
            </a:r>
            <a:br>
              <a:rPr lang="en-US" altLang="en-US" sz="1800" b="1" dirty="0">
                <a:solidFill>
                  <a:srgbClr val="011893"/>
                </a:solidFill>
                <a:cs typeface="Calibri" panose="020F0502020204030204" pitchFamily="34" charset="0"/>
              </a:rPr>
            </a:br>
            <a:endParaRPr lang="en-US" altLang="en-US" sz="1800" b="1" dirty="0">
              <a:solidFill>
                <a:srgbClr val="011893"/>
              </a:solidFill>
              <a:cs typeface="Calibri" panose="020F0502020204030204" pitchFamily="34" charset="0"/>
            </a:endParaRPr>
          </a:p>
        </p:txBody>
      </p:sp>
      <p:sp>
        <p:nvSpPr>
          <p:cNvPr id="11" name="Title 1">
            <a:extLst>
              <a:ext uri="{FF2B5EF4-FFF2-40B4-BE49-F238E27FC236}">
                <a16:creationId xmlns:a16="http://schemas.microsoft.com/office/drawing/2014/main" id="{09A0D76B-F30E-4FE4-967C-BE01E6A1AC75}"/>
              </a:ext>
            </a:extLst>
          </p:cNvPr>
          <p:cNvSpPr txBox="1">
            <a:spLocks/>
          </p:cNvSpPr>
          <p:nvPr/>
        </p:nvSpPr>
        <p:spPr>
          <a:xfrm>
            <a:off x="648000" y="3276000"/>
            <a:ext cx="6697200" cy="4500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1800" b="1" dirty="0">
                <a:solidFill>
                  <a:srgbClr val="011893"/>
                </a:solidFill>
                <a:cs typeface="Calibri" panose="020F0502020204030204" pitchFamily="34" charset="0"/>
              </a:rPr>
              <a:t>Introduces External Dirty Air</a:t>
            </a:r>
          </a:p>
        </p:txBody>
      </p:sp>
      <p:sp>
        <p:nvSpPr>
          <p:cNvPr id="9" name="Title 1">
            <a:extLst>
              <a:ext uri="{FF2B5EF4-FFF2-40B4-BE49-F238E27FC236}">
                <a16:creationId xmlns:a16="http://schemas.microsoft.com/office/drawing/2014/main" id="{92F92888-1533-4152-B5EE-E7727EC55686}"/>
              </a:ext>
            </a:extLst>
          </p:cNvPr>
          <p:cNvSpPr txBox="1">
            <a:spLocks noChangeArrowheads="1"/>
          </p:cNvSpPr>
          <p:nvPr/>
        </p:nvSpPr>
        <p:spPr bwMode="auto">
          <a:xfrm>
            <a:off x="648000" y="4644000"/>
            <a:ext cx="5761038"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800" b="1" dirty="0">
                <a:solidFill>
                  <a:srgbClr val="011893"/>
                </a:solidFill>
                <a:cs typeface="Calibri" panose="020F0502020204030204" pitchFamily="34" charset="0"/>
              </a:rPr>
              <a:t>No Chamber Modifications Possible </a:t>
            </a:r>
            <a:br>
              <a:rPr lang="en-US" altLang="en-US" sz="1800" b="1" dirty="0">
                <a:solidFill>
                  <a:srgbClr val="011893"/>
                </a:solidFill>
                <a:cs typeface="Calibri" panose="020F0502020204030204" pitchFamily="34" charset="0"/>
              </a:rPr>
            </a:br>
            <a:br>
              <a:rPr lang="en-US" altLang="en-US" sz="1800" b="1" dirty="0">
                <a:solidFill>
                  <a:srgbClr val="011893"/>
                </a:solidFill>
                <a:cs typeface="Calibri" panose="020F0502020204030204" pitchFamily="34" charset="0"/>
              </a:rPr>
            </a:br>
            <a:endParaRPr lang="en-US" altLang="en-US" sz="1800" b="1" dirty="0">
              <a:solidFill>
                <a:srgbClr val="011893"/>
              </a:solidFill>
              <a:cs typeface="Calibri" panose="020F0502020204030204" pitchFamily="34" charset="0"/>
            </a:endParaRPr>
          </a:p>
        </p:txBody>
      </p:sp>
      <p:sp>
        <p:nvSpPr>
          <p:cNvPr id="12" name="Title 1">
            <a:extLst>
              <a:ext uri="{FF2B5EF4-FFF2-40B4-BE49-F238E27FC236}">
                <a16:creationId xmlns:a16="http://schemas.microsoft.com/office/drawing/2014/main" id="{7CCF291D-AC3A-4741-B94F-3A6B9E518E8D}"/>
              </a:ext>
            </a:extLst>
          </p:cNvPr>
          <p:cNvSpPr txBox="1">
            <a:spLocks noChangeArrowheads="1"/>
          </p:cNvSpPr>
          <p:nvPr/>
        </p:nvSpPr>
        <p:spPr bwMode="auto">
          <a:xfrm>
            <a:off x="612000" y="1512000"/>
            <a:ext cx="5761038" cy="35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800" b="1" dirty="0">
                <a:solidFill>
                  <a:srgbClr val="011893"/>
                </a:solidFill>
                <a:cs typeface="Calibri" panose="020F0502020204030204" pitchFamily="34" charset="0"/>
              </a:rPr>
              <a:t> Vibration</a:t>
            </a:r>
            <a:br>
              <a:rPr lang="en-US" altLang="en-US" sz="1800" b="1" dirty="0">
                <a:solidFill>
                  <a:srgbClr val="011893"/>
                </a:solidFill>
                <a:cs typeface="Calibri" panose="020F0502020204030204" pitchFamily="34" charset="0"/>
              </a:rPr>
            </a:br>
            <a:r>
              <a:rPr lang="en-US" altLang="en-US" sz="1800" b="1" dirty="0">
                <a:solidFill>
                  <a:srgbClr val="011893"/>
                </a:solidFill>
                <a:cs typeface="Calibri" panose="020F0502020204030204" pitchFamily="34" charset="0"/>
              </a:rPr>
              <a:t> </a:t>
            </a:r>
            <a:br>
              <a:rPr lang="en-US" altLang="en-US" sz="1800" b="1" dirty="0">
                <a:solidFill>
                  <a:srgbClr val="011893"/>
                </a:solidFill>
                <a:cs typeface="Calibri" panose="020F0502020204030204" pitchFamily="34" charset="0"/>
              </a:rPr>
            </a:br>
            <a:r>
              <a:rPr lang="en-US" altLang="en-US" sz="1800" b="1" dirty="0">
                <a:solidFill>
                  <a:srgbClr val="011893"/>
                </a:solidFill>
                <a:cs typeface="Calibri" panose="020F0502020204030204" pitchFamily="34" charset="0"/>
              </a:rPr>
              <a:t>  </a:t>
            </a:r>
          </a:p>
        </p:txBody>
      </p:sp>
      <p:sp>
        <p:nvSpPr>
          <p:cNvPr id="15" name="Title 1">
            <a:extLst>
              <a:ext uri="{FF2B5EF4-FFF2-40B4-BE49-F238E27FC236}">
                <a16:creationId xmlns:a16="http://schemas.microsoft.com/office/drawing/2014/main" id="{6F21C559-74AC-444F-A426-E671B6457602}"/>
              </a:ext>
            </a:extLst>
          </p:cNvPr>
          <p:cNvSpPr txBox="1">
            <a:spLocks noChangeArrowheads="1"/>
          </p:cNvSpPr>
          <p:nvPr/>
        </p:nvSpPr>
        <p:spPr bwMode="auto">
          <a:xfrm>
            <a:off x="612000" y="756000"/>
            <a:ext cx="5761038"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3200" b="1" dirty="0">
                <a:solidFill>
                  <a:srgbClr val="011893"/>
                </a:solidFill>
                <a:cs typeface="Calibri" panose="020F0502020204030204" pitchFamily="34" charset="0"/>
              </a:rPr>
              <a:t>Traditional  Fan System</a:t>
            </a:r>
          </a:p>
        </p:txBody>
      </p:sp>
      <p:sp>
        <p:nvSpPr>
          <p:cNvPr id="14" name="Title 1">
            <a:extLst>
              <a:ext uri="{FF2B5EF4-FFF2-40B4-BE49-F238E27FC236}">
                <a16:creationId xmlns:a16="http://schemas.microsoft.com/office/drawing/2014/main" id="{6768BDF2-187C-4FFE-8B6C-C67F791CC341}"/>
              </a:ext>
            </a:extLst>
          </p:cNvPr>
          <p:cNvSpPr txBox="1">
            <a:spLocks/>
          </p:cNvSpPr>
          <p:nvPr/>
        </p:nvSpPr>
        <p:spPr>
          <a:xfrm>
            <a:off x="648000" y="3960000"/>
            <a:ext cx="6553200" cy="432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800" b="1" dirty="0">
                <a:solidFill>
                  <a:srgbClr val="011893"/>
                </a:solidFill>
                <a:cs typeface="Calibri" panose="020F0502020204030204" pitchFamily="34" charset="0"/>
              </a:rPr>
              <a:t>Limited Range  </a:t>
            </a:r>
            <a:r>
              <a:rPr lang="en-US" altLang="en-US" sz="1800" b="1" dirty="0">
                <a:solidFill>
                  <a:srgbClr val="011893"/>
                </a:solidFill>
                <a:cs typeface="Calibri" panose="020F0502020204030204" pitchFamily="34" charset="0"/>
              </a:rPr>
              <a:t>30-42</a:t>
            </a:r>
            <a:r>
              <a:rPr lang="en-US" altLang="en-US" sz="1800" b="1" baseline="30000" dirty="0">
                <a:solidFill>
                  <a:srgbClr val="011893"/>
                </a:solidFill>
                <a:cs typeface="Calibri" panose="020F0502020204030204" pitchFamily="34" charset="0"/>
              </a:rPr>
              <a:t>o</a:t>
            </a:r>
            <a:r>
              <a:rPr lang="en-US" altLang="en-US" sz="1800" b="1" dirty="0">
                <a:solidFill>
                  <a:srgbClr val="011893"/>
                </a:solidFill>
                <a:cs typeface="Calibri" panose="020F0502020204030204" pitchFamily="34" charset="0"/>
              </a:rPr>
              <a:t>C</a:t>
            </a:r>
            <a:r>
              <a:rPr lang="en-US" sz="1800" b="1" dirty="0">
                <a:solidFill>
                  <a:srgbClr val="011893"/>
                </a:solidFill>
                <a:cs typeface="Calibri" panose="020F0502020204030204" pitchFamily="34" charset="0"/>
              </a:rPr>
              <a:t>    </a:t>
            </a:r>
          </a:p>
        </p:txBody>
      </p:sp>
      <p:sp>
        <p:nvSpPr>
          <p:cNvPr id="16" name="Title 1">
            <a:extLst>
              <a:ext uri="{FF2B5EF4-FFF2-40B4-BE49-F238E27FC236}">
                <a16:creationId xmlns:a16="http://schemas.microsoft.com/office/drawing/2014/main" id="{9DCE0992-7620-4A20-A4B7-A5CC97450A52}"/>
              </a:ext>
            </a:extLst>
          </p:cNvPr>
          <p:cNvSpPr txBox="1">
            <a:spLocks noChangeArrowheads="1"/>
          </p:cNvSpPr>
          <p:nvPr/>
        </p:nvSpPr>
        <p:spPr bwMode="auto">
          <a:xfrm>
            <a:off x="612000" y="2052000"/>
            <a:ext cx="5761038"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800" b="1" dirty="0">
                <a:solidFill>
                  <a:srgbClr val="011893"/>
                </a:solidFill>
                <a:cs typeface="Calibri" panose="020F0502020204030204" pitchFamily="34" charset="0"/>
              </a:rPr>
              <a:t> Fans-     Noisy Environment      </a:t>
            </a:r>
            <a:br>
              <a:rPr lang="en-US" altLang="en-US" sz="1800" b="1" dirty="0">
                <a:solidFill>
                  <a:srgbClr val="011893"/>
                </a:solidFill>
                <a:cs typeface="Calibri" panose="020F0502020204030204" pitchFamily="34" charset="0"/>
              </a:rPr>
            </a:br>
            <a:r>
              <a:rPr lang="en-US" altLang="en-US" sz="1800" b="1" dirty="0">
                <a:solidFill>
                  <a:srgbClr val="011893"/>
                </a:solidFill>
                <a:cs typeface="Calibri" panose="020F0502020204030204" pitchFamily="34" charset="0"/>
              </a:rPr>
              <a:t>  </a:t>
            </a:r>
          </a:p>
        </p:txBody>
      </p:sp>
      <p:sp>
        <p:nvSpPr>
          <p:cNvPr id="17" name="Title 1">
            <a:extLst>
              <a:ext uri="{FF2B5EF4-FFF2-40B4-BE49-F238E27FC236}">
                <a16:creationId xmlns:a16="http://schemas.microsoft.com/office/drawing/2014/main" id="{6497048F-F41F-47E2-B922-4045739008F4}"/>
              </a:ext>
            </a:extLst>
          </p:cNvPr>
          <p:cNvSpPr txBox="1">
            <a:spLocks noChangeArrowheads="1"/>
          </p:cNvSpPr>
          <p:nvPr/>
        </p:nvSpPr>
        <p:spPr bwMode="auto">
          <a:xfrm>
            <a:off x="648000" y="2628000"/>
            <a:ext cx="550800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800" b="1" dirty="0">
                <a:solidFill>
                  <a:srgbClr val="011893"/>
                </a:solidFill>
                <a:cs typeface="Calibri" panose="020F0502020204030204" pitchFamily="34" charset="0"/>
              </a:rPr>
              <a:t>Pipes-    Require more fitting space </a:t>
            </a:r>
            <a:br>
              <a:rPr lang="en-US" altLang="en-US" sz="1800" b="1" dirty="0">
                <a:solidFill>
                  <a:srgbClr val="011893"/>
                </a:solidFill>
                <a:cs typeface="Calibri" panose="020F0502020204030204" pitchFamily="34" charset="0"/>
              </a:rPr>
            </a:br>
            <a:r>
              <a:rPr lang="en-US" altLang="en-US" sz="1800" b="1" dirty="0">
                <a:solidFill>
                  <a:srgbClr val="011893"/>
                </a:solidFill>
                <a:cs typeface="Calibri" panose="020F0502020204030204" pitchFamily="34" charset="0"/>
              </a:rPr>
              <a:t>  </a:t>
            </a:r>
          </a:p>
        </p:txBody>
      </p:sp>
    </p:spTree>
    <p:extLst>
      <p:ext uri="{BB962C8B-B14F-4D97-AF65-F5344CB8AC3E}">
        <p14:creationId xmlns:p14="http://schemas.microsoft.com/office/powerpoint/2010/main" val="40571740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childTnLst>
                          </p:cTn>
                        </p:par>
                        <p:par>
                          <p:cTn id="20" fill="hold">
                            <p:stCondLst>
                              <p:cond delay="8000"/>
                            </p:stCondLst>
                            <p:childTnLst>
                              <p:par>
                                <p:cTn id="21" presetID="10" presetClass="entr" presetSubtype="0" fill="hold" grpId="1"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childTnLst>
                                </p:cTn>
                              </p:par>
                            </p:childTnLst>
                          </p:cTn>
                        </p:par>
                        <p:par>
                          <p:cTn id="32" fill="hold">
                            <p:stCondLst>
                              <p:cond delay="14000"/>
                            </p:stCondLst>
                            <p:childTnLst>
                              <p:par>
                                <p:cTn id="33" presetID="10" presetClass="entr" presetSubtype="0" fill="hold" grpId="1"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11" grpId="1"/>
      <p:bldP spid="9" grpId="0"/>
      <p:bldP spid="12" grpId="0"/>
      <p:bldP spid="15" grpId="0"/>
      <p:bldP spid="14"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4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8273-6A1A-406F-AE61-F12BF572036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51243" y="0"/>
            <a:ext cx="8252449" cy="5638062"/>
          </a:xfrm>
          <a:prstGeom prst="rect">
            <a:avLst/>
          </a:prstGeom>
          <a:effectLst>
            <a:softEdge rad="571500"/>
          </a:effectLst>
        </p:spPr>
      </p:pic>
      <p:pic>
        <p:nvPicPr>
          <p:cNvPr id="15363" name="Picture 3">
            <a:extLst>
              <a:ext uri="{FF2B5EF4-FFF2-40B4-BE49-F238E27FC236}">
                <a16:creationId xmlns:a16="http://schemas.microsoft.com/office/drawing/2014/main" id="{FD0A13B3-7A80-4CCE-A33C-6B9C175D86B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913813" y="6140450"/>
            <a:ext cx="29575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rrow: Right 9">
            <a:extLst>
              <a:ext uri="{FF2B5EF4-FFF2-40B4-BE49-F238E27FC236}">
                <a16:creationId xmlns:a16="http://schemas.microsoft.com/office/drawing/2014/main" id="{87DEC381-11F6-4C02-B051-B4B09E023863}"/>
              </a:ext>
            </a:extLst>
          </p:cNvPr>
          <p:cNvSpPr/>
          <p:nvPr/>
        </p:nvSpPr>
        <p:spPr>
          <a:xfrm>
            <a:off x="12292013" y="798513"/>
            <a:ext cx="1343025" cy="382587"/>
          </a:xfrm>
          <a:prstGeom prst="rightArrow">
            <a:avLst/>
          </a:prstGeom>
          <a:solidFill>
            <a:srgbClr val="92D050"/>
          </a:solidFill>
          <a:ln/>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Title 1">
            <a:extLst>
              <a:ext uri="{FF2B5EF4-FFF2-40B4-BE49-F238E27FC236}">
                <a16:creationId xmlns:a16="http://schemas.microsoft.com/office/drawing/2014/main" id="{58C5AEB5-5044-44FD-9C90-55F749AAB5F7}"/>
              </a:ext>
            </a:extLst>
          </p:cNvPr>
          <p:cNvSpPr txBox="1">
            <a:spLocks noChangeArrowheads="1"/>
          </p:cNvSpPr>
          <p:nvPr/>
        </p:nvSpPr>
        <p:spPr bwMode="auto">
          <a:xfrm>
            <a:off x="612000" y="4968000"/>
            <a:ext cx="64008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800" b="1" dirty="0">
                <a:solidFill>
                  <a:srgbClr val="011893"/>
                </a:solidFill>
                <a:cs typeface="Calibri" panose="020F0502020204030204" pitchFamily="34" charset="0"/>
              </a:rPr>
              <a:t>* Green Technology 90% Less Power than Fan Systems</a:t>
            </a:r>
            <a:br>
              <a:rPr lang="en-US" altLang="en-US" sz="1800" b="1" dirty="0">
                <a:solidFill>
                  <a:srgbClr val="011893"/>
                </a:solidFill>
                <a:cs typeface="Calibri" panose="020F0502020204030204" pitchFamily="34" charset="0"/>
              </a:rPr>
            </a:br>
            <a:r>
              <a:rPr lang="en-US" altLang="en-US" sz="1800" b="1" dirty="0">
                <a:solidFill>
                  <a:srgbClr val="011893"/>
                </a:solidFill>
                <a:cs typeface="Calibri" panose="020F0502020204030204" pitchFamily="34" charset="0"/>
              </a:rPr>
              <a:t>   No Moving Parts- Better Reliability</a:t>
            </a:r>
            <a:br>
              <a:rPr lang="en-US" altLang="en-US" sz="1800" b="1" dirty="0">
                <a:solidFill>
                  <a:srgbClr val="011893"/>
                </a:solidFill>
                <a:cs typeface="Calibri" panose="020F0502020204030204" pitchFamily="34" charset="0"/>
              </a:rPr>
            </a:br>
            <a:r>
              <a:rPr lang="en-US" altLang="en-US" sz="1800" b="1" dirty="0">
                <a:solidFill>
                  <a:srgbClr val="011893"/>
                </a:solidFill>
                <a:cs typeface="Calibri" panose="020F0502020204030204" pitchFamily="34" charset="0"/>
              </a:rPr>
              <a:t>   72 Hour Replacement Policy</a:t>
            </a:r>
          </a:p>
        </p:txBody>
      </p:sp>
      <p:sp>
        <p:nvSpPr>
          <p:cNvPr id="11" name="Title 1">
            <a:extLst>
              <a:ext uri="{FF2B5EF4-FFF2-40B4-BE49-F238E27FC236}">
                <a16:creationId xmlns:a16="http://schemas.microsoft.com/office/drawing/2014/main" id="{09A0D76B-F30E-4FE4-967C-BE01E6A1AC75}"/>
              </a:ext>
            </a:extLst>
          </p:cNvPr>
          <p:cNvSpPr txBox="1">
            <a:spLocks/>
          </p:cNvSpPr>
          <p:nvPr/>
        </p:nvSpPr>
        <p:spPr>
          <a:xfrm>
            <a:off x="612000" y="4068000"/>
            <a:ext cx="6553200" cy="64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1800" b="1" dirty="0">
                <a:solidFill>
                  <a:srgbClr val="011893"/>
                </a:solidFill>
                <a:cs typeface="Calibri" panose="020F0502020204030204" pitchFamily="34" charset="0"/>
              </a:rPr>
              <a:t>* No Support Pillars Better Access</a:t>
            </a:r>
            <a:br>
              <a:rPr lang="en-US" sz="1800" b="1" dirty="0">
                <a:solidFill>
                  <a:srgbClr val="011893"/>
                </a:solidFill>
                <a:cs typeface="Calibri" panose="020F0502020204030204" pitchFamily="34" charset="0"/>
              </a:rPr>
            </a:br>
            <a:r>
              <a:rPr lang="en-US" sz="1800" b="1" dirty="0">
                <a:solidFill>
                  <a:srgbClr val="011893"/>
                </a:solidFill>
                <a:cs typeface="Calibri" panose="020F0502020204030204" pitchFamily="34" charset="0"/>
              </a:rPr>
              <a:t>   Panel Assembled Allows Chamber Modification </a:t>
            </a:r>
          </a:p>
        </p:txBody>
      </p:sp>
      <p:sp>
        <p:nvSpPr>
          <p:cNvPr id="9" name="Title 1">
            <a:extLst>
              <a:ext uri="{FF2B5EF4-FFF2-40B4-BE49-F238E27FC236}">
                <a16:creationId xmlns:a16="http://schemas.microsoft.com/office/drawing/2014/main" id="{92F92888-1533-4152-B5EE-E7727EC55686}"/>
              </a:ext>
            </a:extLst>
          </p:cNvPr>
          <p:cNvSpPr txBox="1">
            <a:spLocks noChangeArrowheads="1"/>
          </p:cNvSpPr>
          <p:nvPr/>
        </p:nvSpPr>
        <p:spPr bwMode="auto">
          <a:xfrm>
            <a:off x="612000" y="2196000"/>
            <a:ext cx="5761038" cy="82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altLang="en-US" sz="1800" b="1" dirty="0">
                <a:solidFill>
                  <a:srgbClr val="011893"/>
                </a:solidFill>
                <a:cs typeface="Calibri" panose="020F0502020204030204" pitchFamily="34" charset="0"/>
              </a:rPr>
              <a:t>* Extended Temperature Range</a:t>
            </a:r>
            <a:br>
              <a:rPr lang="en-US" altLang="en-US" sz="1800" b="1" dirty="0">
                <a:solidFill>
                  <a:srgbClr val="011893"/>
                </a:solidFill>
                <a:cs typeface="Calibri" panose="020F0502020204030204" pitchFamily="34" charset="0"/>
              </a:rPr>
            </a:br>
            <a:r>
              <a:rPr lang="en-US" altLang="en-US" sz="1800" b="1" dirty="0">
                <a:solidFill>
                  <a:srgbClr val="011893"/>
                </a:solidFill>
                <a:cs typeface="Calibri" panose="020F0502020204030204" pitchFamily="34" charset="0"/>
              </a:rPr>
              <a:t>   18-42</a:t>
            </a:r>
            <a:r>
              <a:rPr lang="en-US" altLang="en-US" sz="1800" b="1" baseline="30000" dirty="0">
                <a:solidFill>
                  <a:srgbClr val="011893"/>
                </a:solidFill>
                <a:cs typeface="Calibri" panose="020F0502020204030204" pitchFamily="34" charset="0"/>
              </a:rPr>
              <a:t>o</a:t>
            </a:r>
            <a:r>
              <a:rPr lang="en-US" altLang="en-US" sz="1800" b="1" dirty="0">
                <a:solidFill>
                  <a:srgbClr val="011893"/>
                </a:solidFill>
                <a:cs typeface="Calibri" panose="020F0502020204030204" pitchFamily="34" charset="0"/>
              </a:rPr>
              <a:t>C Convection</a:t>
            </a:r>
          </a:p>
        </p:txBody>
      </p:sp>
      <p:sp>
        <p:nvSpPr>
          <p:cNvPr id="12" name="Title 1">
            <a:extLst>
              <a:ext uri="{FF2B5EF4-FFF2-40B4-BE49-F238E27FC236}">
                <a16:creationId xmlns:a16="http://schemas.microsoft.com/office/drawing/2014/main" id="{7CCF291D-AC3A-4741-B94F-3A6B9E518E8D}"/>
              </a:ext>
            </a:extLst>
          </p:cNvPr>
          <p:cNvSpPr txBox="1">
            <a:spLocks noChangeArrowheads="1"/>
          </p:cNvSpPr>
          <p:nvPr/>
        </p:nvSpPr>
        <p:spPr bwMode="auto">
          <a:xfrm>
            <a:off x="612000" y="1476000"/>
            <a:ext cx="5761038" cy="6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800" b="1" dirty="0">
                <a:solidFill>
                  <a:srgbClr val="011893"/>
                </a:solidFill>
                <a:cs typeface="Calibri" panose="020F0502020204030204" pitchFamily="34" charset="0"/>
              </a:rPr>
              <a:t>* No Vibration  No Fans   No Pipes  </a:t>
            </a:r>
            <a:br>
              <a:rPr lang="en-US" altLang="en-US" sz="1800" b="1" dirty="0">
                <a:solidFill>
                  <a:srgbClr val="011893"/>
                </a:solidFill>
                <a:cs typeface="Calibri" panose="020F0502020204030204" pitchFamily="34" charset="0"/>
              </a:rPr>
            </a:br>
            <a:r>
              <a:rPr lang="en-US" altLang="en-US" sz="1800" b="1" dirty="0">
                <a:solidFill>
                  <a:srgbClr val="011893"/>
                </a:solidFill>
                <a:cs typeface="Calibri" panose="020F0502020204030204" pitchFamily="34" charset="0"/>
              </a:rPr>
              <a:t>   No Noise </a:t>
            </a:r>
          </a:p>
        </p:txBody>
      </p:sp>
      <p:sp>
        <p:nvSpPr>
          <p:cNvPr id="13" name="Title 1">
            <a:extLst>
              <a:ext uri="{FF2B5EF4-FFF2-40B4-BE49-F238E27FC236}">
                <a16:creationId xmlns:a16="http://schemas.microsoft.com/office/drawing/2014/main" id="{7AF176D5-0E7E-4AB7-B3D1-28FB778ABC6C}"/>
              </a:ext>
            </a:extLst>
          </p:cNvPr>
          <p:cNvSpPr txBox="1">
            <a:spLocks noChangeArrowheads="1"/>
          </p:cNvSpPr>
          <p:nvPr/>
        </p:nvSpPr>
        <p:spPr bwMode="auto">
          <a:xfrm>
            <a:off x="612000" y="756000"/>
            <a:ext cx="5761038"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3200" b="1" dirty="0">
                <a:solidFill>
                  <a:srgbClr val="011893"/>
                </a:solidFill>
                <a:cs typeface="Calibri" panose="020F0502020204030204" pitchFamily="34" charset="0"/>
              </a:rPr>
              <a:t>Vibration Free- The Future</a:t>
            </a:r>
          </a:p>
        </p:txBody>
      </p:sp>
      <p:sp>
        <p:nvSpPr>
          <p:cNvPr id="14" name="Title 1">
            <a:extLst>
              <a:ext uri="{FF2B5EF4-FFF2-40B4-BE49-F238E27FC236}">
                <a16:creationId xmlns:a16="http://schemas.microsoft.com/office/drawing/2014/main" id="{D6D5C37D-CBBF-4560-9A7B-1A3B86E357E8}"/>
              </a:ext>
            </a:extLst>
          </p:cNvPr>
          <p:cNvSpPr txBox="1">
            <a:spLocks noChangeArrowheads="1"/>
          </p:cNvSpPr>
          <p:nvPr/>
        </p:nvSpPr>
        <p:spPr bwMode="auto">
          <a:xfrm>
            <a:off x="612000" y="2996400"/>
            <a:ext cx="5761038" cy="82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altLang="en-US" sz="1800" b="1" dirty="0">
                <a:solidFill>
                  <a:srgbClr val="011893"/>
                </a:solidFill>
                <a:cs typeface="Calibri" panose="020F0502020204030204" pitchFamily="34" charset="0"/>
              </a:rPr>
              <a:t>* Dual Convection Heaters</a:t>
            </a:r>
            <a:br>
              <a:rPr lang="en-US" altLang="en-US" sz="1800" b="1" dirty="0">
                <a:solidFill>
                  <a:srgbClr val="011893"/>
                </a:solidFill>
                <a:cs typeface="Calibri" panose="020F0502020204030204" pitchFamily="34" charset="0"/>
              </a:rPr>
            </a:br>
            <a:r>
              <a:rPr lang="en-US" altLang="en-US" sz="1800" b="1" dirty="0">
                <a:solidFill>
                  <a:srgbClr val="011893"/>
                </a:solidFill>
                <a:cs typeface="Calibri" panose="020F0502020204030204" pitchFamily="34" charset="0"/>
              </a:rPr>
              <a:t>   No Gradients</a:t>
            </a:r>
            <a:br>
              <a:rPr lang="en-US" altLang="en-US" sz="1800" b="1" dirty="0">
                <a:solidFill>
                  <a:srgbClr val="011893"/>
                </a:solidFill>
                <a:cs typeface="Calibri" panose="020F0502020204030204" pitchFamily="34" charset="0"/>
              </a:rPr>
            </a:br>
            <a:r>
              <a:rPr lang="en-US" altLang="en-US" sz="1800" b="1" dirty="0">
                <a:solidFill>
                  <a:srgbClr val="011893"/>
                </a:solidFill>
                <a:cs typeface="Calibri" panose="020F0502020204030204" pitchFamily="34" charset="0"/>
              </a:rPr>
              <a:t>   No Dirty Air</a:t>
            </a:r>
            <a:br>
              <a:rPr lang="en-US" altLang="en-US" sz="1800" b="1" dirty="0">
                <a:solidFill>
                  <a:srgbClr val="011893"/>
                </a:solidFill>
                <a:cs typeface="Calibri" panose="020F0502020204030204" pitchFamily="34" charset="0"/>
              </a:rPr>
            </a:br>
            <a:br>
              <a:rPr lang="en-US" altLang="en-US" sz="1800" b="1" dirty="0">
                <a:solidFill>
                  <a:srgbClr val="011893"/>
                </a:solidFill>
                <a:cs typeface="Calibri" panose="020F0502020204030204" pitchFamily="34" charset="0"/>
              </a:rPr>
            </a:br>
            <a:endParaRPr lang="en-US" altLang="en-US" sz="1800" b="1" dirty="0">
              <a:solidFill>
                <a:srgbClr val="011893"/>
              </a:solidFill>
              <a:cs typeface="Calibri" panose="020F0502020204030204" pitchFamily="34" charset="0"/>
            </a:endParaRPr>
          </a:p>
        </p:txBody>
      </p:sp>
    </p:spTree>
    <p:extLst>
      <p:ext uri="{BB962C8B-B14F-4D97-AF65-F5344CB8AC3E}">
        <p14:creationId xmlns:p14="http://schemas.microsoft.com/office/powerpoint/2010/main" val="17266096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childTnLst>
                                </p:cTn>
                              </p:par>
                            </p:childTnLst>
                          </p:cTn>
                        </p:par>
                        <p:par>
                          <p:cTn id="20" fill="hold">
                            <p:stCondLst>
                              <p:cond delay="8000"/>
                            </p:stCondLst>
                            <p:childTnLst>
                              <p:par>
                                <p:cTn id="21" presetID="10" presetClass="entr" presetSubtype="0" fill="hold" grpId="1"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1"/>
      <p:bldP spid="9"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F91A52-B752-4F37-B72D-25303E89609E}"/>
              </a:ext>
            </a:extLst>
          </p:cNvPr>
          <p:cNvSpPr txBox="1">
            <a:spLocks noChangeArrowheads="1"/>
          </p:cNvSpPr>
          <p:nvPr/>
        </p:nvSpPr>
        <p:spPr bwMode="auto">
          <a:xfrm>
            <a:off x="1548000" y="5076000"/>
            <a:ext cx="84476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b="1" dirty="0">
                <a:solidFill>
                  <a:srgbClr val="011893"/>
                </a:solidFill>
              </a:rPr>
              <a:t>Hours       0               12               24               36               48              60              72        </a:t>
            </a:r>
            <a:br>
              <a:rPr lang="en-GB" altLang="en-US" sz="2000" b="1" dirty="0">
                <a:solidFill>
                  <a:srgbClr val="011893"/>
                </a:solidFill>
              </a:rPr>
            </a:br>
            <a:r>
              <a:rPr lang="en-GB" altLang="en-US" sz="2000" b="1" dirty="0">
                <a:solidFill>
                  <a:srgbClr val="011893"/>
                </a:solidFill>
              </a:rPr>
              <a:t>                                                      </a:t>
            </a:r>
          </a:p>
        </p:txBody>
      </p:sp>
      <p:sp>
        <p:nvSpPr>
          <p:cNvPr id="6" name="TextBox 5">
            <a:extLst>
              <a:ext uri="{FF2B5EF4-FFF2-40B4-BE49-F238E27FC236}">
                <a16:creationId xmlns:a16="http://schemas.microsoft.com/office/drawing/2014/main" id="{43D1049A-40E2-4D88-8510-76C2E8B669B4}"/>
              </a:ext>
            </a:extLst>
          </p:cNvPr>
          <p:cNvSpPr txBox="1">
            <a:spLocks noChangeArrowheads="1"/>
          </p:cNvSpPr>
          <p:nvPr/>
        </p:nvSpPr>
        <p:spPr bwMode="auto">
          <a:xfrm>
            <a:off x="1620000" y="1404000"/>
            <a:ext cx="1152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b="1" dirty="0">
                <a:solidFill>
                  <a:srgbClr val="011893"/>
                </a:solidFill>
              </a:rPr>
              <a:t>T</a:t>
            </a:r>
            <a:r>
              <a:rPr lang="en-GB" altLang="en-US" sz="2000" b="1" baseline="30000" dirty="0">
                <a:solidFill>
                  <a:srgbClr val="011893"/>
                </a:solidFill>
              </a:rPr>
              <a:t>o </a:t>
            </a:r>
            <a:r>
              <a:rPr lang="en-GB" altLang="en-US" sz="2000" b="1" dirty="0">
                <a:solidFill>
                  <a:srgbClr val="011893"/>
                </a:solidFill>
              </a:rPr>
              <a:t> C</a:t>
            </a:r>
            <a:br>
              <a:rPr lang="en-GB" altLang="en-US" sz="2000" b="1" dirty="0">
                <a:solidFill>
                  <a:srgbClr val="011893"/>
                </a:solidFill>
              </a:rPr>
            </a:br>
            <a:r>
              <a:rPr lang="en-GB" altLang="en-US" sz="2000" b="1" dirty="0">
                <a:solidFill>
                  <a:srgbClr val="011893"/>
                </a:solidFill>
              </a:rPr>
              <a:t>40</a:t>
            </a:r>
          </a:p>
          <a:p>
            <a:pPr eaLnBrk="1" hangingPunct="1"/>
            <a:r>
              <a:rPr lang="en-GB" altLang="en-US" sz="2000" b="1" dirty="0">
                <a:solidFill>
                  <a:srgbClr val="011893"/>
                </a:solidFill>
              </a:rPr>
              <a:t>                      </a:t>
            </a:r>
            <a:br>
              <a:rPr lang="en-GB" altLang="en-US" sz="2000" b="1" dirty="0">
                <a:solidFill>
                  <a:srgbClr val="011893"/>
                </a:solidFill>
              </a:rPr>
            </a:br>
            <a:endParaRPr lang="en-GB" altLang="en-US" sz="2000" b="1" dirty="0">
              <a:solidFill>
                <a:srgbClr val="011893"/>
              </a:solidFill>
            </a:endParaRPr>
          </a:p>
          <a:p>
            <a:pPr eaLnBrk="1" hangingPunct="1"/>
            <a:r>
              <a:rPr lang="en-GB" altLang="en-US" sz="2000" b="1" dirty="0">
                <a:solidFill>
                  <a:srgbClr val="011893"/>
                </a:solidFill>
              </a:rPr>
              <a:t>30                   </a:t>
            </a:r>
          </a:p>
          <a:p>
            <a:pPr eaLnBrk="1" hangingPunct="1"/>
            <a:endParaRPr lang="en-GB" altLang="en-US" sz="2000" b="1" dirty="0">
              <a:solidFill>
                <a:srgbClr val="011893"/>
              </a:solidFill>
            </a:endParaRPr>
          </a:p>
          <a:p>
            <a:pPr eaLnBrk="1" hangingPunct="1"/>
            <a:br>
              <a:rPr lang="en-GB" altLang="en-US" sz="2000" b="1" dirty="0">
                <a:solidFill>
                  <a:srgbClr val="011893"/>
                </a:solidFill>
              </a:rPr>
            </a:br>
            <a:r>
              <a:rPr lang="en-GB" altLang="en-US" sz="2000" b="1" dirty="0">
                <a:solidFill>
                  <a:srgbClr val="011893"/>
                </a:solidFill>
              </a:rPr>
              <a:t>20     </a:t>
            </a:r>
            <a:br>
              <a:rPr lang="en-GB" altLang="en-US" sz="2000" b="1" dirty="0">
                <a:solidFill>
                  <a:srgbClr val="011893"/>
                </a:solidFill>
              </a:rPr>
            </a:br>
            <a:r>
              <a:rPr lang="en-GB" altLang="en-US" sz="2000" b="1" dirty="0">
                <a:solidFill>
                  <a:srgbClr val="011893"/>
                </a:solidFill>
              </a:rPr>
              <a:t>                                                      </a:t>
            </a:r>
          </a:p>
        </p:txBody>
      </p:sp>
      <p:sp>
        <p:nvSpPr>
          <p:cNvPr id="7" name="TextBox 6">
            <a:extLst>
              <a:ext uri="{FF2B5EF4-FFF2-40B4-BE49-F238E27FC236}">
                <a16:creationId xmlns:a16="http://schemas.microsoft.com/office/drawing/2014/main" id="{FC49EA2A-C8D8-448E-B4E5-FF238A790D42}"/>
              </a:ext>
            </a:extLst>
          </p:cNvPr>
          <p:cNvSpPr txBox="1">
            <a:spLocks noChangeArrowheads="1"/>
          </p:cNvSpPr>
          <p:nvPr/>
        </p:nvSpPr>
        <p:spPr bwMode="auto">
          <a:xfrm>
            <a:off x="4104000" y="5652000"/>
            <a:ext cx="4752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b="1" dirty="0">
                <a:solidFill>
                  <a:srgbClr val="011893"/>
                </a:solidFill>
              </a:rPr>
              <a:t>Source:	University of Heidelberg Germany       </a:t>
            </a:r>
            <a:br>
              <a:rPr lang="en-GB" altLang="en-US" sz="2000" b="1" dirty="0">
                <a:solidFill>
                  <a:srgbClr val="011893"/>
                </a:solidFill>
              </a:rPr>
            </a:br>
            <a:r>
              <a:rPr lang="en-GB" altLang="en-US" sz="2000" b="1" dirty="0">
                <a:solidFill>
                  <a:srgbClr val="011893"/>
                </a:solidFill>
              </a:rPr>
              <a:t>                                                      </a:t>
            </a:r>
          </a:p>
        </p:txBody>
      </p:sp>
      <p:sp>
        <p:nvSpPr>
          <p:cNvPr id="8" name="TextBox 7">
            <a:extLst>
              <a:ext uri="{FF2B5EF4-FFF2-40B4-BE49-F238E27FC236}">
                <a16:creationId xmlns:a16="http://schemas.microsoft.com/office/drawing/2014/main" id="{D4EF7FFC-6002-45A8-AC66-F2496D5E5839}"/>
              </a:ext>
            </a:extLst>
          </p:cNvPr>
          <p:cNvSpPr txBox="1">
            <a:spLocks noChangeArrowheads="1"/>
          </p:cNvSpPr>
          <p:nvPr/>
        </p:nvSpPr>
        <p:spPr bwMode="auto">
          <a:xfrm>
            <a:off x="612000" y="756000"/>
            <a:ext cx="5124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011893"/>
                </a:solidFill>
              </a:rPr>
              <a:t>Temperature Stability Data       </a:t>
            </a:r>
            <a:br>
              <a:rPr lang="en-GB" altLang="en-US" sz="2000" b="1" dirty="0">
                <a:solidFill>
                  <a:srgbClr val="011893"/>
                </a:solidFill>
              </a:rPr>
            </a:br>
            <a:r>
              <a:rPr lang="en-GB" altLang="en-US" sz="2000" b="1" dirty="0">
                <a:solidFill>
                  <a:srgbClr val="011893"/>
                </a:solidFill>
              </a:rPr>
              <a:t>                                                      </a:t>
            </a:r>
          </a:p>
        </p:txBody>
      </p:sp>
      <p:pic>
        <p:nvPicPr>
          <p:cNvPr id="9" name="Picture 3">
            <a:extLst>
              <a:ext uri="{FF2B5EF4-FFF2-40B4-BE49-F238E27FC236}">
                <a16:creationId xmlns:a16="http://schemas.microsoft.com/office/drawing/2014/main" id="{062DE68A-7CFF-4ABF-9B6D-A1FDFA11FAA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913813" y="6140450"/>
            <a:ext cx="29575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b="30580"/>
          <a:stretch/>
        </p:blipFill>
        <p:spPr>
          <a:xfrm>
            <a:off x="2412000" y="1493009"/>
            <a:ext cx="7729154" cy="3500092"/>
          </a:xfrm>
          <a:prstGeom prst="rect">
            <a:avLst/>
          </a:prstGeom>
        </p:spPr>
      </p:pic>
    </p:spTree>
    <p:extLst>
      <p:ext uri="{BB962C8B-B14F-4D97-AF65-F5344CB8AC3E}">
        <p14:creationId xmlns:p14="http://schemas.microsoft.com/office/powerpoint/2010/main" val="35715291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DB747-73CF-9043-BD0C-24051643339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913707" y="6139916"/>
            <a:ext cx="2957754" cy="615696"/>
          </a:xfrm>
          <a:prstGeom prst="rect">
            <a:avLst/>
          </a:prstGeom>
        </p:spPr>
      </p:pic>
      <p:sp>
        <p:nvSpPr>
          <p:cNvPr id="8" name="Title 7">
            <a:extLst>
              <a:ext uri="{FF2B5EF4-FFF2-40B4-BE49-F238E27FC236}">
                <a16:creationId xmlns:a16="http://schemas.microsoft.com/office/drawing/2014/main" id="{A29C164A-6F74-FE4F-B190-B72EA6543606}"/>
              </a:ext>
            </a:extLst>
          </p:cNvPr>
          <p:cNvSpPr>
            <a:spLocks noGrp="1"/>
          </p:cNvSpPr>
          <p:nvPr>
            <p:ph type="title"/>
          </p:nvPr>
        </p:nvSpPr>
        <p:spPr>
          <a:xfrm>
            <a:off x="1368693" y="1305017"/>
            <a:ext cx="10515600" cy="949222"/>
          </a:xfrm>
        </p:spPr>
        <p:txBody>
          <a:bodyPr>
            <a:normAutofit fontScale="90000"/>
          </a:bodyPr>
          <a:lstStyle/>
          <a:p>
            <a:r>
              <a:rPr lang="en-GB" sz="2400" b="1" dirty="0">
                <a:solidFill>
                  <a:srgbClr val="011893"/>
                </a:solidFill>
                <a:latin typeface="+mn-lt"/>
              </a:rPr>
              <a:t>James </a:t>
            </a:r>
            <a:r>
              <a:rPr lang="en-GB" sz="2400" b="1" dirty="0" err="1">
                <a:solidFill>
                  <a:srgbClr val="011893"/>
                </a:solidFill>
                <a:latin typeface="+mn-lt"/>
              </a:rPr>
              <a:t>Flewellyn</a:t>
            </a:r>
            <a:br>
              <a:rPr lang="en-GB" sz="2400" b="1" dirty="0">
                <a:solidFill>
                  <a:srgbClr val="011893"/>
                </a:solidFill>
                <a:latin typeface="+mn-lt"/>
              </a:rPr>
            </a:br>
            <a:r>
              <a:rPr lang="en-GB" sz="2400" b="1" dirty="0">
                <a:solidFill>
                  <a:srgbClr val="011893"/>
                </a:solidFill>
                <a:latin typeface="+mn-lt"/>
              </a:rPr>
              <a:t>           The Francis Crick Institute London</a:t>
            </a:r>
            <a:br>
              <a:rPr lang="en-GB" dirty="0"/>
            </a:br>
            <a:endParaRPr lang="en-US" sz="2800" dirty="0">
              <a:solidFill>
                <a:srgbClr val="011893"/>
              </a:solidFill>
              <a:latin typeface="+mn-lt"/>
            </a:endParaRPr>
          </a:p>
        </p:txBody>
      </p:sp>
      <p:sp>
        <p:nvSpPr>
          <p:cNvPr id="9" name="Title 1">
            <a:extLst>
              <a:ext uri="{FF2B5EF4-FFF2-40B4-BE49-F238E27FC236}">
                <a16:creationId xmlns:a16="http://schemas.microsoft.com/office/drawing/2014/main" id="{69969EB6-C028-D74F-BA1A-1DF5401F59F5}"/>
              </a:ext>
            </a:extLst>
          </p:cNvPr>
          <p:cNvSpPr txBox="1">
            <a:spLocks/>
          </p:cNvSpPr>
          <p:nvPr/>
        </p:nvSpPr>
        <p:spPr>
          <a:xfrm>
            <a:off x="1368693" y="1488281"/>
            <a:ext cx="4727307" cy="1048544"/>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2700" dirty="0"/>
            </a:br>
            <a:br>
              <a:rPr lang="en-GB" sz="2700" dirty="0"/>
            </a:br>
            <a:br>
              <a:rPr lang="en-US" b="1" i="1" dirty="0">
                <a:solidFill>
                  <a:srgbClr val="011893"/>
                </a:solidFill>
              </a:rPr>
            </a:br>
            <a:endParaRPr lang="en-US" dirty="0"/>
          </a:p>
        </p:txBody>
      </p:sp>
      <p:sp>
        <p:nvSpPr>
          <p:cNvPr id="10" name="TextBox 9">
            <a:extLst>
              <a:ext uri="{FF2B5EF4-FFF2-40B4-BE49-F238E27FC236}">
                <a16:creationId xmlns:a16="http://schemas.microsoft.com/office/drawing/2014/main" id="{888438E0-84D3-0843-8527-24D5FDCD4CFA}"/>
              </a:ext>
            </a:extLst>
          </p:cNvPr>
          <p:cNvSpPr txBox="1"/>
          <p:nvPr/>
        </p:nvSpPr>
        <p:spPr>
          <a:xfrm>
            <a:off x="2160000" y="1980000"/>
            <a:ext cx="9018319" cy="1323439"/>
          </a:xfrm>
          <a:prstGeom prst="rect">
            <a:avLst/>
          </a:prstGeom>
          <a:noFill/>
        </p:spPr>
        <p:txBody>
          <a:bodyPr wrap="square" rtlCol="0">
            <a:spAutoFit/>
          </a:bodyPr>
          <a:lstStyle/>
          <a:p>
            <a:r>
              <a:rPr lang="en-GB" sz="2000" i="1" dirty="0"/>
              <a:t>“We use the system for live cell TIRF and epi-fluorescence imaging and magnetic tweezer experiments. Our incubation chamber was made to fit a bespoke microscope, </a:t>
            </a:r>
            <a:r>
              <a:rPr lang="en-GB" sz="2000" i="1" dirty="0" err="1"/>
              <a:t>MicroscopeHeaters</a:t>
            </a:r>
            <a:r>
              <a:rPr lang="en-GB" sz="2000" i="1" dirty="0"/>
              <a:t> adjusted the chamber to our needs, providing drop-in panels to modify our microscope system through our development phase”</a:t>
            </a:r>
          </a:p>
        </p:txBody>
      </p:sp>
      <p:sp>
        <p:nvSpPr>
          <p:cNvPr id="7" name="Title 7">
            <a:extLst>
              <a:ext uri="{FF2B5EF4-FFF2-40B4-BE49-F238E27FC236}">
                <a16:creationId xmlns:a16="http://schemas.microsoft.com/office/drawing/2014/main" id="{50F40A8E-1F73-4586-A8AE-D2E62BDDF455}"/>
              </a:ext>
            </a:extLst>
          </p:cNvPr>
          <p:cNvSpPr txBox="1">
            <a:spLocks/>
          </p:cNvSpPr>
          <p:nvPr/>
        </p:nvSpPr>
        <p:spPr>
          <a:xfrm>
            <a:off x="612000" y="719999"/>
            <a:ext cx="10668001" cy="99392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500" b="1" dirty="0">
                <a:solidFill>
                  <a:srgbClr val="011893"/>
                </a:solidFill>
                <a:latin typeface="+mn-lt"/>
              </a:rPr>
              <a:t>What our Clients Say About Us…..</a:t>
            </a:r>
            <a:br>
              <a:rPr lang="en-GB" sz="2200" b="1" dirty="0">
                <a:solidFill>
                  <a:srgbClr val="011893"/>
                </a:solidFill>
                <a:latin typeface="+mn-lt"/>
              </a:rPr>
            </a:br>
            <a:r>
              <a:rPr lang="en-GB" sz="2200" b="1" dirty="0">
                <a:solidFill>
                  <a:srgbClr val="011893"/>
                </a:solidFill>
                <a:latin typeface="+mn-lt"/>
              </a:rPr>
              <a:t>            </a:t>
            </a:r>
            <a:br>
              <a:rPr lang="en-GB" dirty="0"/>
            </a:br>
            <a:endParaRPr lang="en-US" sz="2800" dirty="0">
              <a:solidFill>
                <a:srgbClr val="011893"/>
              </a:solidFill>
              <a:latin typeface="+mn-lt"/>
            </a:endParaRPr>
          </a:p>
        </p:txBody>
      </p:sp>
      <p:sp>
        <p:nvSpPr>
          <p:cNvPr id="11" name="TextBox 10">
            <a:extLst>
              <a:ext uri="{FF2B5EF4-FFF2-40B4-BE49-F238E27FC236}">
                <a16:creationId xmlns:a16="http://schemas.microsoft.com/office/drawing/2014/main" id="{C010B32A-15B3-4F2B-9A46-58BB5C8C6D14}"/>
              </a:ext>
            </a:extLst>
          </p:cNvPr>
          <p:cNvSpPr txBox="1"/>
          <p:nvPr/>
        </p:nvSpPr>
        <p:spPr>
          <a:xfrm>
            <a:off x="1388269" y="3528000"/>
            <a:ext cx="7798594" cy="769441"/>
          </a:xfrm>
          <a:prstGeom prst="rect">
            <a:avLst/>
          </a:prstGeom>
          <a:noFill/>
        </p:spPr>
        <p:txBody>
          <a:bodyPr wrap="square" rtlCol="0">
            <a:spAutoFit/>
          </a:bodyPr>
          <a:lstStyle/>
          <a:p>
            <a:r>
              <a:rPr lang="en-GB" sz="2200" b="1" dirty="0" err="1">
                <a:solidFill>
                  <a:srgbClr val="011893"/>
                </a:solidFill>
              </a:rPr>
              <a:t>Dr.</a:t>
            </a:r>
            <a:r>
              <a:rPr lang="en-GB" sz="2200" b="1" dirty="0">
                <a:solidFill>
                  <a:srgbClr val="011893"/>
                </a:solidFill>
              </a:rPr>
              <a:t> Jens Eriksson,  </a:t>
            </a:r>
            <a:br>
              <a:rPr lang="en-GB" sz="2200" b="1" dirty="0">
                <a:solidFill>
                  <a:srgbClr val="011893"/>
                </a:solidFill>
              </a:rPr>
            </a:br>
            <a:r>
              <a:rPr lang="en-GB" sz="2200" b="1" dirty="0">
                <a:solidFill>
                  <a:srgbClr val="011893"/>
                </a:solidFill>
              </a:rPr>
              <a:t>             Uppsala University, Sweden</a:t>
            </a:r>
          </a:p>
        </p:txBody>
      </p:sp>
      <p:sp>
        <p:nvSpPr>
          <p:cNvPr id="12" name="Content Placeholder 2">
            <a:extLst>
              <a:ext uri="{FF2B5EF4-FFF2-40B4-BE49-F238E27FC236}">
                <a16:creationId xmlns:a16="http://schemas.microsoft.com/office/drawing/2014/main" id="{9A77ACD2-747B-47FF-A74D-C34F28F55064}"/>
              </a:ext>
            </a:extLst>
          </p:cNvPr>
          <p:cNvSpPr>
            <a:spLocks noGrp="1"/>
          </p:cNvSpPr>
          <p:nvPr>
            <p:ph idx="1"/>
          </p:nvPr>
        </p:nvSpPr>
        <p:spPr>
          <a:xfrm>
            <a:off x="2160000" y="4356000"/>
            <a:ext cx="8655844" cy="2082834"/>
          </a:xfrm>
        </p:spPr>
        <p:txBody>
          <a:bodyPr>
            <a:normAutofit/>
          </a:bodyPr>
          <a:lstStyle/>
          <a:p>
            <a:pPr marL="0" indent="0">
              <a:buNone/>
            </a:pPr>
            <a:r>
              <a:rPr lang="en-GB" sz="2000" i="1" dirty="0">
                <a:latin typeface="Calibri" panose="020F0502020204030204" pitchFamily="34" charset="0"/>
                <a:cs typeface="Calibri" panose="020F0502020204030204" pitchFamily="34" charset="0"/>
              </a:rPr>
              <a:t>"I'm very pleased with our microscope heating system from Digital Pixel. At our facility we are routinely running 72 hours long time lapse experiments on primary cells without any issues with it. What really sets the system apart from any other that I have been working with over the past 10 years, is that it is completely silent. </a:t>
            </a:r>
            <a:br>
              <a:rPr lang="en-GB" sz="2000" i="1" dirty="0">
                <a:latin typeface="Calibri Light" panose="020F0302020204030204" pitchFamily="34" charset="0"/>
                <a:cs typeface="Calibri Light" panose="020F0302020204030204" pitchFamily="34" charset="0"/>
              </a:rPr>
            </a:br>
            <a:endParaRPr lang="en-US" dirty="0"/>
          </a:p>
        </p:txBody>
      </p:sp>
    </p:spTree>
    <p:extLst>
      <p:ext uri="{BB962C8B-B14F-4D97-AF65-F5344CB8AC3E}">
        <p14:creationId xmlns:p14="http://schemas.microsoft.com/office/powerpoint/2010/main" val="12847759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3000"/>
                                        <p:tgtEl>
                                          <p:spTgt spid="10"/>
                                        </p:tgtEl>
                                      </p:cBhvr>
                                    </p:animEffect>
                                  </p:childTnLst>
                                </p:cTn>
                              </p:par>
                            </p:childTnLst>
                          </p:cTn>
                        </p:par>
                        <p:par>
                          <p:cTn id="16" fill="hold">
                            <p:stCondLst>
                              <p:cond delay="7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childTnLst>
                          </p:cTn>
                        </p:par>
                        <p:par>
                          <p:cTn id="20" fill="hold">
                            <p:stCondLst>
                              <p:cond delay="9000"/>
                            </p:stCondLst>
                            <p:childTnLst>
                              <p:par>
                                <p:cTn id="21" presetID="10" presetClass="entr" presetSubtype="0" fill="hold" nodeType="after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3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FF3CB-7D50-4F8B-A307-3A8D480A2C05}"/>
              </a:ext>
            </a:extLst>
          </p:cNvPr>
          <p:cNvSpPr>
            <a:spLocks noGrp="1"/>
          </p:cNvSpPr>
          <p:nvPr>
            <p:ph type="title"/>
          </p:nvPr>
        </p:nvSpPr>
        <p:spPr>
          <a:xfrm>
            <a:off x="977462" y="1355841"/>
            <a:ext cx="9932275" cy="2543495"/>
          </a:xfrm>
        </p:spPr>
        <p:txBody>
          <a:bodyPr rtlCol="0">
            <a:normAutofit fontScale="90000"/>
          </a:bodyPr>
          <a:lstStyle/>
          <a:p>
            <a:pPr algn="ctr" fontAlgn="auto">
              <a:spcAft>
                <a:spcPts val="0"/>
              </a:spcAft>
              <a:defRPr/>
            </a:pPr>
            <a:br>
              <a:rPr lang="en-US" sz="6700" dirty="0">
                <a:solidFill>
                  <a:srgbClr val="011893"/>
                </a:solidFill>
                <a:latin typeface="+mn-lt"/>
              </a:rPr>
            </a:br>
            <a:r>
              <a:rPr lang="en-US" sz="6700" dirty="0">
                <a:solidFill>
                  <a:srgbClr val="011893"/>
                </a:solidFill>
                <a:latin typeface="+mn-lt"/>
              </a:rPr>
              <a:t>Zeiss Confocal</a:t>
            </a:r>
            <a:br>
              <a:rPr lang="en-US" sz="6700" dirty="0">
                <a:solidFill>
                  <a:srgbClr val="011893"/>
                </a:solidFill>
                <a:latin typeface="+mn-lt"/>
              </a:rPr>
            </a:br>
            <a:r>
              <a:rPr lang="en-US" sz="6700" dirty="0">
                <a:solidFill>
                  <a:srgbClr val="011893"/>
                </a:solidFill>
                <a:latin typeface="+mn-lt"/>
              </a:rPr>
              <a:t>University of Oxford</a:t>
            </a:r>
            <a:br>
              <a:rPr lang="en-US" dirty="0"/>
            </a:br>
            <a:r>
              <a:rPr lang="en-US" dirty="0"/>
              <a:t> </a:t>
            </a:r>
          </a:p>
        </p:txBody>
      </p:sp>
      <p:cxnSp>
        <p:nvCxnSpPr>
          <p:cNvPr id="4" name="Straight Connector 3">
            <a:extLst>
              <a:ext uri="{FF2B5EF4-FFF2-40B4-BE49-F238E27FC236}">
                <a16:creationId xmlns:a16="http://schemas.microsoft.com/office/drawing/2014/main" id="{D0131E92-254F-4F10-B180-1DEE356D652C}"/>
              </a:ext>
            </a:extLst>
          </p:cNvPr>
          <p:cNvCxnSpPr>
            <a:cxnSpLocks/>
          </p:cNvCxnSpPr>
          <p:nvPr/>
        </p:nvCxnSpPr>
        <p:spPr>
          <a:xfrm>
            <a:off x="2682875" y="4090988"/>
            <a:ext cx="68262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7652" name="Picture 4">
            <a:extLst>
              <a:ext uri="{FF2B5EF4-FFF2-40B4-BE49-F238E27FC236}">
                <a16:creationId xmlns:a16="http://schemas.microsoft.com/office/drawing/2014/main" id="{E127B553-7408-4366-BD31-2CD5826D1000}"/>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913813" y="6140450"/>
            <a:ext cx="29575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7550447"/>
      </p:ext>
    </p:extLst>
  </p:cSld>
  <p:clrMapOvr>
    <a:masterClrMapping/>
  </p:clrMapOvr>
  <p:transition spd="slow" advTm="5759">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8B4ABF-4533-4B03-B5BA-E10B37179AF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52995" y="-1269742"/>
            <a:ext cx="14892754" cy="8402062"/>
          </a:xfrm>
          <a:prstGeom prst="rect">
            <a:avLst/>
          </a:prstGeom>
        </p:spPr>
      </p:pic>
      <p:sp>
        <p:nvSpPr>
          <p:cNvPr id="23555" name="Title 1">
            <a:extLst>
              <a:ext uri="{FF2B5EF4-FFF2-40B4-BE49-F238E27FC236}">
                <a16:creationId xmlns:a16="http://schemas.microsoft.com/office/drawing/2014/main" id="{E1566C21-ACFE-4F98-93D1-B3A624A0D8FD}"/>
              </a:ext>
            </a:extLst>
          </p:cNvPr>
          <p:cNvSpPr>
            <a:spLocks noGrp="1" noChangeArrowheads="1"/>
          </p:cNvSpPr>
          <p:nvPr>
            <p:ph type="ctrTitle"/>
          </p:nvPr>
        </p:nvSpPr>
        <p:spPr/>
        <p:txBody>
          <a:bodyPr/>
          <a:lstStyle/>
          <a:p>
            <a:endParaRPr lang="en-US" altLang="en-US" dirty="0"/>
          </a:p>
        </p:txBody>
      </p:sp>
      <p:sp>
        <p:nvSpPr>
          <p:cNvPr id="23556" name="Subtitle 2">
            <a:extLst>
              <a:ext uri="{FF2B5EF4-FFF2-40B4-BE49-F238E27FC236}">
                <a16:creationId xmlns:a16="http://schemas.microsoft.com/office/drawing/2014/main" id="{1F259C26-2BB2-4ED2-AB2F-F21E5BC06602}"/>
              </a:ext>
            </a:extLst>
          </p:cNvPr>
          <p:cNvSpPr>
            <a:spLocks noGrp="1" noChangeArrowheads="1"/>
          </p:cNvSpPr>
          <p:nvPr>
            <p:ph type="subTitle" idx="1"/>
          </p:nvPr>
        </p:nvSpPr>
        <p:spPr/>
        <p:txBody>
          <a:bodyPr/>
          <a:lstStyle/>
          <a:p>
            <a:endParaRPr lang="en-US" altLang="en-US"/>
          </a:p>
        </p:txBody>
      </p:sp>
      <p:pic>
        <p:nvPicPr>
          <p:cNvPr id="23557" name="Picture 11">
            <a:extLst>
              <a:ext uri="{FF2B5EF4-FFF2-40B4-BE49-F238E27FC236}">
                <a16:creationId xmlns:a16="http://schemas.microsoft.com/office/drawing/2014/main" id="{64014156-C264-48CB-A919-FFCAD6A8874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913813" y="6176963"/>
            <a:ext cx="29575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226417"/>
      </p:ext>
    </p:extLst>
  </p:cSld>
  <p:clrMapOvr>
    <a:masterClrMapping/>
  </p:clrMapOvr>
  <p:transition spd="slow" advTm="5759">
    <p:wipe/>
  </p:transition>
</p:sld>
</file>

<file path=ppt/tags/tag1.xml><?xml version="1.0" encoding="utf-8"?>
<p:tagLst xmlns:a="http://schemas.openxmlformats.org/drawingml/2006/main" xmlns:r="http://schemas.openxmlformats.org/officeDocument/2006/relationships" xmlns:p="http://schemas.openxmlformats.org/presentationml/2006/main">
  <p:tag name="TIMING" val="|0.5|0.4|0.5|0.5|0.4|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19416</TotalTime>
  <Words>303</Words>
  <Application>Microsoft Office PowerPoint</Application>
  <PresentationFormat>Widescreen</PresentationFormat>
  <Paragraphs>114</Paragraphs>
  <Slides>22</Slides>
  <Notes>4</Notes>
  <HiddenSlides>6</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 Whole Microscope Incubation Zeiss  Nikon  Olympus  Leica Platforms</vt:lpstr>
      <vt:lpstr>PowerPoint Presentation</vt:lpstr>
      <vt:lpstr>PowerPoint Presentation</vt:lpstr>
      <vt:lpstr>PowerPoint Presentation</vt:lpstr>
      <vt:lpstr>PowerPoint Presentation</vt:lpstr>
      <vt:lpstr>PowerPoint Presentation</vt:lpstr>
      <vt:lpstr>James Flewellyn            The Francis Crick Institute London </vt:lpstr>
      <vt:lpstr> Zeiss Confocal University of Oxford  </vt:lpstr>
      <vt:lpstr>PowerPoint Presentation</vt:lpstr>
      <vt:lpstr> Leica DMi8 SP8  University of Southampton  </vt:lpstr>
      <vt:lpstr>PowerPoint Presentation</vt:lpstr>
      <vt:lpstr> Nikon TI-2  CrestOptics V3  University of Cambridge  </vt:lpstr>
      <vt:lpstr>PowerPoint Presentation</vt:lpstr>
      <vt:lpstr>Olympus IX83 TIRF Demanding  Imaging University of Oxford  </vt:lpstr>
      <vt:lpstr>PowerPoint Presentation</vt:lpstr>
      <vt:lpstr> Olympus IX83  PicoQuant FLIM San Diego  </vt:lpstr>
      <vt:lpstr>PowerPoint Presentation</vt:lpstr>
      <vt:lpstr> Olympus IX73  Yeast Single Molecule Imaging University of Sussex  </vt:lpstr>
      <vt:lpstr>PowerPoint Presentation</vt:lpstr>
      <vt:lpstr>PowerPoint Presentation</vt:lpstr>
      <vt:lpstr>PowerPoint Presentation</vt:lpstr>
      <vt:lpstr>   Want to Know More?  Please Get in Touch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Nikon TI-E  Cairn TIRF Research</dc:title>
  <dc:creator>Soraia Hossaine</dc:creator>
  <cp:lastModifiedBy>Jonathan Somarib</cp:lastModifiedBy>
  <cp:revision>220</cp:revision>
  <cp:lastPrinted>2019-07-02T13:01:57Z</cp:lastPrinted>
  <dcterms:created xsi:type="dcterms:W3CDTF">2019-07-01T15:34:43Z</dcterms:created>
  <dcterms:modified xsi:type="dcterms:W3CDTF">2020-06-24T14:56:57Z</dcterms:modified>
</cp:coreProperties>
</file>